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92" r:id="rId5"/>
    <p:sldId id="275" r:id="rId6"/>
    <p:sldId id="276" r:id="rId7"/>
    <p:sldId id="277" r:id="rId8"/>
    <p:sldId id="278" r:id="rId9"/>
    <p:sldId id="297" r:id="rId10"/>
    <p:sldId id="279" r:id="rId11"/>
    <p:sldId id="303" r:id="rId12"/>
    <p:sldId id="282" r:id="rId13"/>
    <p:sldId id="298" r:id="rId14"/>
    <p:sldId id="302" r:id="rId15"/>
    <p:sldId id="300" r:id="rId16"/>
    <p:sldId id="301" r:id="rId17"/>
    <p:sldId id="299" r:id="rId18"/>
    <p:sldId id="304" r:id="rId19"/>
    <p:sldId id="306" r:id="rId20"/>
    <p:sldId id="305" r:id="rId21"/>
    <p:sldId id="285" r:id="rId22"/>
    <p:sldId id="293" r:id="rId23"/>
    <p:sldId id="307" r:id="rId24"/>
    <p:sldId id="288" r:id="rId25"/>
    <p:sldId id="28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1808\Documents\project%202\HR_Analytics%20Group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[HR_Analytics Group1.xlsx]KPIS!PivotTable4</c:name>
    <c:fmtId val="1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Average working years for each Department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0429635023697516E-2"/>
          <c:y val="0.1955872703412074"/>
          <c:w val="0.59634494685164385"/>
          <c:h val="0.80109397783610403"/>
        </c:manualLayout>
      </c:layout>
      <c:pie3DChart>
        <c:varyColors val="1"/>
        <c:ser>
          <c:idx val="0"/>
          <c:order val="0"/>
          <c:tx>
            <c:strRef>
              <c:f>KPIS!$O$5</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7393-473B-AE3E-4679F9667CD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7393-473B-AE3E-4679F9667CD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7393-473B-AE3E-4679F9667CD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7393-473B-AE3E-4679F9667CD2}"/>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7393-473B-AE3E-4679F9667CD2}"/>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B-7393-473B-AE3E-4679F9667CD2}"/>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KPIS!$N$6:$N$12</c:f>
              <c:strCache>
                <c:ptCount val="6"/>
                <c:pt idx="0">
                  <c:v>Hardware</c:v>
                </c:pt>
                <c:pt idx="1">
                  <c:v>Human Resources</c:v>
                </c:pt>
                <c:pt idx="2">
                  <c:v>Research &amp; Development</c:v>
                </c:pt>
                <c:pt idx="3">
                  <c:v>Sales</c:v>
                </c:pt>
                <c:pt idx="4">
                  <c:v>Software</c:v>
                </c:pt>
                <c:pt idx="5">
                  <c:v>Support</c:v>
                </c:pt>
              </c:strCache>
            </c:strRef>
          </c:cat>
          <c:val>
            <c:numRef>
              <c:f>KPIS!$O$6:$O$12</c:f>
              <c:numCache>
                <c:formatCode>0.00</c:formatCode>
                <c:ptCount val="6"/>
                <c:pt idx="0">
                  <c:v>20.479373240298692</c:v>
                </c:pt>
                <c:pt idx="1">
                  <c:v>20.453670705630792</c:v>
                </c:pt>
                <c:pt idx="2">
                  <c:v>20.298473374203631</c:v>
                </c:pt>
                <c:pt idx="3">
                  <c:v>20.617768839465278</c:v>
                </c:pt>
                <c:pt idx="4">
                  <c:v>20.645273512476006</c:v>
                </c:pt>
                <c:pt idx="5">
                  <c:v>20.484527393136666</c:v>
                </c:pt>
              </c:numCache>
            </c:numRef>
          </c:val>
          <c:extLst>
            <c:ext xmlns:c16="http://schemas.microsoft.com/office/drawing/2014/chart" uri="{C3380CC4-5D6E-409C-BE32-E72D297353CC}">
              <c16:uniqueId val="{0000000C-7393-473B-AE3E-4679F9667CD2}"/>
            </c:ext>
          </c:extLst>
        </c:ser>
        <c:dLbls>
          <c:dLblPos val="bestFit"/>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63827898621363999"/>
          <c:y val="0.3027992855059784"/>
          <c:w val="0.34279578310096115"/>
          <c:h val="0.5428273549139690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2E8F25-2627-461E-874A-FDDEF2B474CE}" type="doc">
      <dgm:prSet loTypeId="urn:microsoft.com/office/officeart/2005/8/layout/vList2" loCatId="list" qsTypeId="urn:microsoft.com/office/officeart/2005/8/quickstyle/3d1" qsCatId="3D" csTypeId="urn:microsoft.com/office/officeart/2005/8/colors/accent1_2" csCatId="accent1"/>
      <dgm:spPr/>
      <dgm:t>
        <a:bodyPr/>
        <a:lstStyle/>
        <a:p>
          <a:endParaRPr lang="en-IN"/>
        </a:p>
      </dgm:t>
    </dgm:pt>
    <dgm:pt modelId="{86A9E811-5791-477D-805C-AF780A1B80B7}">
      <dgm:prSet/>
      <dgm:spPr/>
      <dgm:t>
        <a:bodyPr/>
        <a:lstStyle/>
        <a:p>
          <a:r>
            <a:rPr lang="en-US" dirty="0"/>
            <a:t>Average Attrition rate for all Departments</a:t>
          </a:r>
          <a:endParaRPr lang="en-IN" dirty="0"/>
        </a:p>
      </dgm:t>
    </dgm:pt>
    <dgm:pt modelId="{707CDE8D-5E6D-4633-8700-4C42BF32D638}" type="parTrans" cxnId="{D32580AE-A79D-4DE2-ACF5-42272EC9BD8E}">
      <dgm:prSet/>
      <dgm:spPr/>
      <dgm:t>
        <a:bodyPr/>
        <a:lstStyle/>
        <a:p>
          <a:endParaRPr lang="en-IN"/>
        </a:p>
      </dgm:t>
    </dgm:pt>
    <dgm:pt modelId="{355F3137-AFE1-410E-A604-151E9B1DE3C4}" type="sibTrans" cxnId="{D32580AE-A79D-4DE2-ACF5-42272EC9BD8E}">
      <dgm:prSet/>
      <dgm:spPr/>
      <dgm:t>
        <a:bodyPr/>
        <a:lstStyle/>
        <a:p>
          <a:endParaRPr lang="en-IN"/>
        </a:p>
      </dgm:t>
    </dgm:pt>
    <dgm:pt modelId="{03CCB840-FED6-4527-BD10-0678DAC30ABF}">
      <dgm:prSet/>
      <dgm:spPr/>
      <dgm:t>
        <a:bodyPr/>
        <a:lstStyle/>
        <a:p>
          <a:r>
            <a:rPr lang="en-US"/>
            <a:t>Average Hourly rate of Male Research Scientist</a:t>
          </a:r>
          <a:endParaRPr lang="en-IN"/>
        </a:p>
      </dgm:t>
    </dgm:pt>
    <dgm:pt modelId="{DF39409E-21C4-4BAF-A166-637493BDB069}" type="parTrans" cxnId="{1935B677-B542-44AB-A8D6-D10E94963766}">
      <dgm:prSet/>
      <dgm:spPr/>
      <dgm:t>
        <a:bodyPr/>
        <a:lstStyle/>
        <a:p>
          <a:endParaRPr lang="en-IN"/>
        </a:p>
      </dgm:t>
    </dgm:pt>
    <dgm:pt modelId="{5AD79E40-E453-4220-B9D1-0DB2A59B7BF1}" type="sibTrans" cxnId="{1935B677-B542-44AB-A8D6-D10E94963766}">
      <dgm:prSet/>
      <dgm:spPr/>
      <dgm:t>
        <a:bodyPr/>
        <a:lstStyle/>
        <a:p>
          <a:endParaRPr lang="en-IN"/>
        </a:p>
      </dgm:t>
    </dgm:pt>
    <dgm:pt modelId="{967FF324-9210-46F2-A982-288F26214B03}">
      <dgm:prSet/>
      <dgm:spPr/>
      <dgm:t>
        <a:bodyPr/>
        <a:lstStyle/>
        <a:p>
          <a:r>
            <a:rPr lang="en-US"/>
            <a:t>Attrition rate Vs Monthly income stats</a:t>
          </a:r>
          <a:endParaRPr lang="en-IN"/>
        </a:p>
      </dgm:t>
    </dgm:pt>
    <dgm:pt modelId="{0AFB59B6-B0B4-44D7-98BA-F952DA9E837B}" type="parTrans" cxnId="{40770676-89E4-4378-8F26-3CD81A1F9AEF}">
      <dgm:prSet/>
      <dgm:spPr/>
      <dgm:t>
        <a:bodyPr/>
        <a:lstStyle/>
        <a:p>
          <a:endParaRPr lang="en-IN"/>
        </a:p>
      </dgm:t>
    </dgm:pt>
    <dgm:pt modelId="{851FA618-E909-431F-ABA7-1DABF9B175AC}" type="sibTrans" cxnId="{40770676-89E4-4378-8F26-3CD81A1F9AEF}">
      <dgm:prSet/>
      <dgm:spPr/>
      <dgm:t>
        <a:bodyPr/>
        <a:lstStyle/>
        <a:p>
          <a:endParaRPr lang="en-IN"/>
        </a:p>
      </dgm:t>
    </dgm:pt>
    <dgm:pt modelId="{B3E74B01-1AC8-455E-9545-6FE257593559}">
      <dgm:prSet/>
      <dgm:spPr/>
      <dgm:t>
        <a:bodyPr/>
        <a:lstStyle/>
        <a:p>
          <a:r>
            <a:rPr lang="en-US"/>
            <a:t>Average working years for each Department</a:t>
          </a:r>
          <a:endParaRPr lang="en-IN"/>
        </a:p>
      </dgm:t>
    </dgm:pt>
    <dgm:pt modelId="{DCACBA66-A7A9-437C-80C1-8D8B0C4E2394}" type="parTrans" cxnId="{9A13D5F6-0110-4C20-B233-13374F4420C2}">
      <dgm:prSet/>
      <dgm:spPr/>
      <dgm:t>
        <a:bodyPr/>
        <a:lstStyle/>
        <a:p>
          <a:endParaRPr lang="en-IN"/>
        </a:p>
      </dgm:t>
    </dgm:pt>
    <dgm:pt modelId="{A1AA05B2-BE29-4C0A-ACA7-93B414FDC6CC}" type="sibTrans" cxnId="{9A13D5F6-0110-4C20-B233-13374F4420C2}">
      <dgm:prSet/>
      <dgm:spPr/>
      <dgm:t>
        <a:bodyPr/>
        <a:lstStyle/>
        <a:p>
          <a:endParaRPr lang="en-IN"/>
        </a:p>
      </dgm:t>
    </dgm:pt>
    <dgm:pt modelId="{69D791AB-9044-4B67-811D-168C6381EACE}">
      <dgm:prSet/>
      <dgm:spPr/>
      <dgm:t>
        <a:bodyPr/>
        <a:lstStyle/>
        <a:p>
          <a:r>
            <a:rPr lang="en-US"/>
            <a:t>Job Role Vs Work life balance</a:t>
          </a:r>
          <a:endParaRPr lang="en-IN"/>
        </a:p>
      </dgm:t>
    </dgm:pt>
    <dgm:pt modelId="{BF1415EB-3668-48CA-8EB6-ECA9CEBD8F1D}" type="parTrans" cxnId="{500BC5D3-7E42-4AA3-9A86-9EFFDEEA1E97}">
      <dgm:prSet/>
      <dgm:spPr/>
      <dgm:t>
        <a:bodyPr/>
        <a:lstStyle/>
        <a:p>
          <a:endParaRPr lang="en-IN"/>
        </a:p>
      </dgm:t>
    </dgm:pt>
    <dgm:pt modelId="{44154EA8-4558-4CD0-8234-074506ABB67C}" type="sibTrans" cxnId="{500BC5D3-7E42-4AA3-9A86-9EFFDEEA1E97}">
      <dgm:prSet/>
      <dgm:spPr/>
      <dgm:t>
        <a:bodyPr/>
        <a:lstStyle/>
        <a:p>
          <a:endParaRPr lang="en-IN"/>
        </a:p>
      </dgm:t>
    </dgm:pt>
    <dgm:pt modelId="{9BC6C684-3E17-4603-AF4B-9DB9C4FECBC7}">
      <dgm:prSet/>
      <dgm:spPr/>
      <dgm:t>
        <a:bodyPr/>
        <a:lstStyle/>
        <a:p>
          <a:r>
            <a:rPr lang="en-US"/>
            <a:t>Attrition rate Vs Year since last promotion relation</a:t>
          </a:r>
          <a:endParaRPr lang="en-IN"/>
        </a:p>
      </dgm:t>
    </dgm:pt>
    <dgm:pt modelId="{77CC970A-C609-4836-A7C9-84286ADD0A9C}" type="parTrans" cxnId="{418B9C04-8A88-4BAD-A883-F59D5A93A146}">
      <dgm:prSet/>
      <dgm:spPr/>
      <dgm:t>
        <a:bodyPr/>
        <a:lstStyle/>
        <a:p>
          <a:endParaRPr lang="en-IN"/>
        </a:p>
      </dgm:t>
    </dgm:pt>
    <dgm:pt modelId="{B74501B1-A5DF-47F4-8A73-6760899369B2}" type="sibTrans" cxnId="{418B9C04-8A88-4BAD-A883-F59D5A93A146}">
      <dgm:prSet/>
      <dgm:spPr/>
      <dgm:t>
        <a:bodyPr/>
        <a:lstStyle/>
        <a:p>
          <a:endParaRPr lang="en-IN"/>
        </a:p>
      </dgm:t>
    </dgm:pt>
    <dgm:pt modelId="{6846CF6F-EB2B-41C5-8E93-2236340E5385}" type="pres">
      <dgm:prSet presAssocID="{622E8F25-2627-461E-874A-FDDEF2B474CE}" presName="linear" presStyleCnt="0">
        <dgm:presLayoutVars>
          <dgm:animLvl val="lvl"/>
          <dgm:resizeHandles val="exact"/>
        </dgm:presLayoutVars>
      </dgm:prSet>
      <dgm:spPr/>
    </dgm:pt>
    <dgm:pt modelId="{7683C942-309D-4359-B03D-47086D28BDDC}" type="pres">
      <dgm:prSet presAssocID="{86A9E811-5791-477D-805C-AF780A1B80B7}" presName="parentText" presStyleLbl="node1" presStyleIdx="0" presStyleCnt="6">
        <dgm:presLayoutVars>
          <dgm:chMax val="0"/>
          <dgm:bulletEnabled val="1"/>
        </dgm:presLayoutVars>
      </dgm:prSet>
      <dgm:spPr/>
    </dgm:pt>
    <dgm:pt modelId="{ACF84959-785E-40AE-B736-031D8A997F82}" type="pres">
      <dgm:prSet presAssocID="{355F3137-AFE1-410E-A604-151E9B1DE3C4}" presName="spacer" presStyleCnt="0"/>
      <dgm:spPr/>
    </dgm:pt>
    <dgm:pt modelId="{EDC6D2A8-CC43-40AE-BAEB-E9BFB1DB3F13}" type="pres">
      <dgm:prSet presAssocID="{03CCB840-FED6-4527-BD10-0678DAC30ABF}" presName="parentText" presStyleLbl="node1" presStyleIdx="1" presStyleCnt="6">
        <dgm:presLayoutVars>
          <dgm:chMax val="0"/>
          <dgm:bulletEnabled val="1"/>
        </dgm:presLayoutVars>
      </dgm:prSet>
      <dgm:spPr/>
    </dgm:pt>
    <dgm:pt modelId="{B294386B-86B5-4BEE-8C82-D908879D3803}" type="pres">
      <dgm:prSet presAssocID="{5AD79E40-E453-4220-B9D1-0DB2A59B7BF1}" presName="spacer" presStyleCnt="0"/>
      <dgm:spPr/>
    </dgm:pt>
    <dgm:pt modelId="{644E63CB-91A3-43CB-97BA-5DF6ECC111AE}" type="pres">
      <dgm:prSet presAssocID="{967FF324-9210-46F2-A982-288F26214B03}" presName="parentText" presStyleLbl="node1" presStyleIdx="2" presStyleCnt="6">
        <dgm:presLayoutVars>
          <dgm:chMax val="0"/>
          <dgm:bulletEnabled val="1"/>
        </dgm:presLayoutVars>
      </dgm:prSet>
      <dgm:spPr/>
    </dgm:pt>
    <dgm:pt modelId="{6FC4B352-A8EE-4AFE-AFEA-3F4590A1C305}" type="pres">
      <dgm:prSet presAssocID="{851FA618-E909-431F-ABA7-1DABF9B175AC}" presName="spacer" presStyleCnt="0"/>
      <dgm:spPr/>
    </dgm:pt>
    <dgm:pt modelId="{578F6E26-2493-457A-B916-59D2E146F0FA}" type="pres">
      <dgm:prSet presAssocID="{B3E74B01-1AC8-455E-9545-6FE257593559}" presName="parentText" presStyleLbl="node1" presStyleIdx="3" presStyleCnt="6">
        <dgm:presLayoutVars>
          <dgm:chMax val="0"/>
          <dgm:bulletEnabled val="1"/>
        </dgm:presLayoutVars>
      </dgm:prSet>
      <dgm:spPr/>
    </dgm:pt>
    <dgm:pt modelId="{7D82CD59-4472-47E3-953E-B74989801B49}" type="pres">
      <dgm:prSet presAssocID="{A1AA05B2-BE29-4C0A-ACA7-93B414FDC6CC}" presName="spacer" presStyleCnt="0"/>
      <dgm:spPr/>
    </dgm:pt>
    <dgm:pt modelId="{4B52FC07-B36B-4AA4-A312-6CA10280C443}" type="pres">
      <dgm:prSet presAssocID="{69D791AB-9044-4B67-811D-168C6381EACE}" presName="parentText" presStyleLbl="node1" presStyleIdx="4" presStyleCnt="6">
        <dgm:presLayoutVars>
          <dgm:chMax val="0"/>
          <dgm:bulletEnabled val="1"/>
        </dgm:presLayoutVars>
      </dgm:prSet>
      <dgm:spPr/>
    </dgm:pt>
    <dgm:pt modelId="{4D331218-1E70-48BD-8CB8-77A6E4549749}" type="pres">
      <dgm:prSet presAssocID="{44154EA8-4558-4CD0-8234-074506ABB67C}" presName="spacer" presStyleCnt="0"/>
      <dgm:spPr/>
    </dgm:pt>
    <dgm:pt modelId="{2729DDA8-6A85-4C94-A15F-F44489F7E1CC}" type="pres">
      <dgm:prSet presAssocID="{9BC6C684-3E17-4603-AF4B-9DB9C4FECBC7}" presName="parentText" presStyleLbl="node1" presStyleIdx="5" presStyleCnt="6">
        <dgm:presLayoutVars>
          <dgm:chMax val="0"/>
          <dgm:bulletEnabled val="1"/>
        </dgm:presLayoutVars>
      </dgm:prSet>
      <dgm:spPr/>
    </dgm:pt>
  </dgm:ptLst>
  <dgm:cxnLst>
    <dgm:cxn modelId="{418B9C04-8A88-4BAD-A883-F59D5A93A146}" srcId="{622E8F25-2627-461E-874A-FDDEF2B474CE}" destId="{9BC6C684-3E17-4603-AF4B-9DB9C4FECBC7}" srcOrd="5" destOrd="0" parTransId="{77CC970A-C609-4836-A7C9-84286ADD0A9C}" sibTransId="{B74501B1-A5DF-47F4-8A73-6760899369B2}"/>
    <dgm:cxn modelId="{0EF99319-B46F-4D69-B9DF-4735DDF02249}" type="presOf" srcId="{622E8F25-2627-461E-874A-FDDEF2B474CE}" destId="{6846CF6F-EB2B-41C5-8E93-2236340E5385}" srcOrd="0" destOrd="0" presId="urn:microsoft.com/office/officeart/2005/8/layout/vList2"/>
    <dgm:cxn modelId="{C59F683C-FE3A-4914-A135-353735572520}" type="presOf" srcId="{69D791AB-9044-4B67-811D-168C6381EACE}" destId="{4B52FC07-B36B-4AA4-A312-6CA10280C443}" srcOrd="0" destOrd="0" presId="urn:microsoft.com/office/officeart/2005/8/layout/vList2"/>
    <dgm:cxn modelId="{C4C7A966-00A1-43C6-BD2D-E574E27D0808}" type="presOf" srcId="{03CCB840-FED6-4527-BD10-0678DAC30ABF}" destId="{EDC6D2A8-CC43-40AE-BAEB-E9BFB1DB3F13}" srcOrd="0" destOrd="0" presId="urn:microsoft.com/office/officeart/2005/8/layout/vList2"/>
    <dgm:cxn modelId="{40770676-89E4-4378-8F26-3CD81A1F9AEF}" srcId="{622E8F25-2627-461E-874A-FDDEF2B474CE}" destId="{967FF324-9210-46F2-A982-288F26214B03}" srcOrd="2" destOrd="0" parTransId="{0AFB59B6-B0B4-44D7-98BA-F952DA9E837B}" sibTransId="{851FA618-E909-431F-ABA7-1DABF9B175AC}"/>
    <dgm:cxn modelId="{1935B677-B542-44AB-A8D6-D10E94963766}" srcId="{622E8F25-2627-461E-874A-FDDEF2B474CE}" destId="{03CCB840-FED6-4527-BD10-0678DAC30ABF}" srcOrd="1" destOrd="0" parTransId="{DF39409E-21C4-4BAF-A166-637493BDB069}" sibTransId="{5AD79E40-E453-4220-B9D1-0DB2A59B7BF1}"/>
    <dgm:cxn modelId="{D32580AE-A79D-4DE2-ACF5-42272EC9BD8E}" srcId="{622E8F25-2627-461E-874A-FDDEF2B474CE}" destId="{86A9E811-5791-477D-805C-AF780A1B80B7}" srcOrd="0" destOrd="0" parTransId="{707CDE8D-5E6D-4633-8700-4C42BF32D638}" sibTransId="{355F3137-AFE1-410E-A604-151E9B1DE3C4}"/>
    <dgm:cxn modelId="{84C7AAC8-1616-4450-87AD-656144AD6B2E}" type="presOf" srcId="{9BC6C684-3E17-4603-AF4B-9DB9C4FECBC7}" destId="{2729DDA8-6A85-4C94-A15F-F44489F7E1CC}" srcOrd="0" destOrd="0" presId="urn:microsoft.com/office/officeart/2005/8/layout/vList2"/>
    <dgm:cxn modelId="{500BC5D3-7E42-4AA3-9A86-9EFFDEEA1E97}" srcId="{622E8F25-2627-461E-874A-FDDEF2B474CE}" destId="{69D791AB-9044-4B67-811D-168C6381EACE}" srcOrd="4" destOrd="0" parTransId="{BF1415EB-3668-48CA-8EB6-ECA9CEBD8F1D}" sibTransId="{44154EA8-4558-4CD0-8234-074506ABB67C}"/>
    <dgm:cxn modelId="{27A5B8D9-9634-4C72-8F24-31D7EC32DF69}" type="presOf" srcId="{967FF324-9210-46F2-A982-288F26214B03}" destId="{644E63CB-91A3-43CB-97BA-5DF6ECC111AE}" srcOrd="0" destOrd="0" presId="urn:microsoft.com/office/officeart/2005/8/layout/vList2"/>
    <dgm:cxn modelId="{B9E65BEE-C6DD-4207-A03B-91F3CDD70E7A}" type="presOf" srcId="{86A9E811-5791-477D-805C-AF780A1B80B7}" destId="{7683C942-309D-4359-B03D-47086D28BDDC}" srcOrd="0" destOrd="0" presId="urn:microsoft.com/office/officeart/2005/8/layout/vList2"/>
    <dgm:cxn modelId="{F188E0EF-A12D-4007-AA9C-A26628457104}" type="presOf" srcId="{B3E74B01-1AC8-455E-9545-6FE257593559}" destId="{578F6E26-2493-457A-B916-59D2E146F0FA}" srcOrd="0" destOrd="0" presId="urn:microsoft.com/office/officeart/2005/8/layout/vList2"/>
    <dgm:cxn modelId="{9A13D5F6-0110-4C20-B233-13374F4420C2}" srcId="{622E8F25-2627-461E-874A-FDDEF2B474CE}" destId="{B3E74B01-1AC8-455E-9545-6FE257593559}" srcOrd="3" destOrd="0" parTransId="{DCACBA66-A7A9-437C-80C1-8D8B0C4E2394}" sibTransId="{A1AA05B2-BE29-4C0A-ACA7-93B414FDC6CC}"/>
    <dgm:cxn modelId="{2F0DC9B1-77D1-42FE-AE6B-9456C5C5DA61}" type="presParOf" srcId="{6846CF6F-EB2B-41C5-8E93-2236340E5385}" destId="{7683C942-309D-4359-B03D-47086D28BDDC}" srcOrd="0" destOrd="0" presId="urn:microsoft.com/office/officeart/2005/8/layout/vList2"/>
    <dgm:cxn modelId="{F1428D2B-EA92-4EFF-8D30-838D5A9ACFA2}" type="presParOf" srcId="{6846CF6F-EB2B-41C5-8E93-2236340E5385}" destId="{ACF84959-785E-40AE-B736-031D8A997F82}" srcOrd="1" destOrd="0" presId="urn:microsoft.com/office/officeart/2005/8/layout/vList2"/>
    <dgm:cxn modelId="{AA08A1E5-6B79-447B-85BC-06EDB39ACF24}" type="presParOf" srcId="{6846CF6F-EB2B-41C5-8E93-2236340E5385}" destId="{EDC6D2A8-CC43-40AE-BAEB-E9BFB1DB3F13}" srcOrd="2" destOrd="0" presId="urn:microsoft.com/office/officeart/2005/8/layout/vList2"/>
    <dgm:cxn modelId="{067E9FAB-626E-4CA4-8C67-7BE21D5C1B02}" type="presParOf" srcId="{6846CF6F-EB2B-41C5-8E93-2236340E5385}" destId="{B294386B-86B5-4BEE-8C82-D908879D3803}" srcOrd="3" destOrd="0" presId="urn:microsoft.com/office/officeart/2005/8/layout/vList2"/>
    <dgm:cxn modelId="{C8140145-9FA6-425B-9B8D-AA79F660A7EF}" type="presParOf" srcId="{6846CF6F-EB2B-41C5-8E93-2236340E5385}" destId="{644E63CB-91A3-43CB-97BA-5DF6ECC111AE}" srcOrd="4" destOrd="0" presId="urn:microsoft.com/office/officeart/2005/8/layout/vList2"/>
    <dgm:cxn modelId="{E67BE02C-68FC-4A55-A987-5B691E16BC4F}" type="presParOf" srcId="{6846CF6F-EB2B-41C5-8E93-2236340E5385}" destId="{6FC4B352-A8EE-4AFE-AFEA-3F4590A1C305}" srcOrd="5" destOrd="0" presId="urn:microsoft.com/office/officeart/2005/8/layout/vList2"/>
    <dgm:cxn modelId="{EC779848-3451-4C98-8745-7577E28B8D00}" type="presParOf" srcId="{6846CF6F-EB2B-41C5-8E93-2236340E5385}" destId="{578F6E26-2493-457A-B916-59D2E146F0FA}" srcOrd="6" destOrd="0" presId="urn:microsoft.com/office/officeart/2005/8/layout/vList2"/>
    <dgm:cxn modelId="{7A1BC6BC-1890-4F6E-968C-EDF3402CE18B}" type="presParOf" srcId="{6846CF6F-EB2B-41C5-8E93-2236340E5385}" destId="{7D82CD59-4472-47E3-953E-B74989801B49}" srcOrd="7" destOrd="0" presId="urn:microsoft.com/office/officeart/2005/8/layout/vList2"/>
    <dgm:cxn modelId="{178A6CA1-DE4B-421D-9489-523E5C8BE60A}" type="presParOf" srcId="{6846CF6F-EB2B-41C5-8E93-2236340E5385}" destId="{4B52FC07-B36B-4AA4-A312-6CA10280C443}" srcOrd="8" destOrd="0" presId="urn:microsoft.com/office/officeart/2005/8/layout/vList2"/>
    <dgm:cxn modelId="{5FE3D71F-016A-467B-8996-BA1C27A7A52E}" type="presParOf" srcId="{6846CF6F-EB2B-41C5-8E93-2236340E5385}" destId="{4D331218-1E70-48BD-8CB8-77A6E4549749}" srcOrd="9" destOrd="0" presId="urn:microsoft.com/office/officeart/2005/8/layout/vList2"/>
    <dgm:cxn modelId="{AA177A2B-E2E9-4936-9B44-B42D14D0A3CD}" type="presParOf" srcId="{6846CF6F-EB2B-41C5-8E93-2236340E5385}" destId="{2729DDA8-6A85-4C94-A15F-F44489F7E1C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3C942-309D-4359-B03D-47086D28BDDC}">
      <dsp:nvSpPr>
        <dsp:cNvPr id="0" name=""/>
        <dsp:cNvSpPr/>
      </dsp:nvSpPr>
      <dsp:spPr>
        <a:xfrm>
          <a:off x="0" y="2331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Average Attrition rate for all Departments</a:t>
          </a:r>
          <a:endParaRPr lang="en-IN" sz="2800" kern="1200" dirty="0"/>
        </a:p>
      </dsp:txBody>
      <dsp:txXfrm>
        <a:off x="31185" y="54500"/>
        <a:ext cx="7868650" cy="576449"/>
      </dsp:txXfrm>
    </dsp:sp>
    <dsp:sp modelId="{EDC6D2A8-CC43-40AE-BAEB-E9BFB1DB3F13}">
      <dsp:nvSpPr>
        <dsp:cNvPr id="0" name=""/>
        <dsp:cNvSpPr/>
      </dsp:nvSpPr>
      <dsp:spPr>
        <a:xfrm>
          <a:off x="0" y="74277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Average Hourly rate of Male Research Scientist</a:t>
          </a:r>
          <a:endParaRPr lang="en-IN" sz="2800" kern="1200"/>
        </a:p>
      </dsp:txBody>
      <dsp:txXfrm>
        <a:off x="31185" y="773960"/>
        <a:ext cx="7868650" cy="576449"/>
      </dsp:txXfrm>
    </dsp:sp>
    <dsp:sp modelId="{644E63CB-91A3-43CB-97BA-5DF6ECC111AE}">
      <dsp:nvSpPr>
        <dsp:cNvPr id="0" name=""/>
        <dsp:cNvSpPr/>
      </dsp:nvSpPr>
      <dsp:spPr>
        <a:xfrm>
          <a:off x="0" y="146223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Attrition rate Vs Monthly income stats</a:t>
          </a:r>
          <a:endParaRPr lang="en-IN" sz="2800" kern="1200"/>
        </a:p>
      </dsp:txBody>
      <dsp:txXfrm>
        <a:off x="31185" y="1493420"/>
        <a:ext cx="7868650" cy="576449"/>
      </dsp:txXfrm>
    </dsp:sp>
    <dsp:sp modelId="{578F6E26-2493-457A-B916-59D2E146F0FA}">
      <dsp:nvSpPr>
        <dsp:cNvPr id="0" name=""/>
        <dsp:cNvSpPr/>
      </dsp:nvSpPr>
      <dsp:spPr>
        <a:xfrm>
          <a:off x="0" y="218169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Average working years for each Department</a:t>
          </a:r>
          <a:endParaRPr lang="en-IN" sz="2800" kern="1200"/>
        </a:p>
      </dsp:txBody>
      <dsp:txXfrm>
        <a:off x="31185" y="2212880"/>
        <a:ext cx="7868650" cy="576449"/>
      </dsp:txXfrm>
    </dsp:sp>
    <dsp:sp modelId="{4B52FC07-B36B-4AA4-A312-6CA10280C443}">
      <dsp:nvSpPr>
        <dsp:cNvPr id="0" name=""/>
        <dsp:cNvSpPr/>
      </dsp:nvSpPr>
      <dsp:spPr>
        <a:xfrm>
          <a:off x="0" y="290115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Job Role Vs Work life balance</a:t>
          </a:r>
          <a:endParaRPr lang="en-IN" sz="2800" kern="1200"/>
        </a:p>
      </dsp:txBody>
      <dsp:txXfrm>
        <a:off x="31185" y="2932340"/>
        <a:ext cx="7868650" cy="576449"/>
      </dsp:txXfrm>
    </dsp:sp>
    <dsp:sp modelId="{2729DDA8-6A85-4C94-A15F-F44489F7E1CC}">
      <dsp:nvSpPr>
        <dsp:cNvPr id="0" name=""/>
        <dsp:cNvSpPr/>
      </dsp:nvSpPr>
      <dsp:spPr>
        <a:xfrm>
          <a:off x="0" y="3620615"/>
          <a:ext cx="7931020" cy="6388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Attrition rate Vs Year since last promotion relation</a:t>
          </a:r>
          <a:endParaRPr lang="en-IN" sz="2800" kern="1200"/>
        </a:p>
      </dsp:txBody>
      <dsp:txXfrm>
        <a:off x="31185" y="3651800"/>
        <a:ext cx="7868650" cy="5764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9/17/2024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9/17/2024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02728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2021338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171767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235356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49144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229714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319353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763756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3282917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4256947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4267260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921788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271724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HR Analytics </a:t>
            </a:r>
            <a:r>
              <a:rPr lang="en-US" altLang="zh-CN" sz="4000" dirty="0"/>
              <a:t>Employee Retention</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Presented by Group 1</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1628873" y="380402"/>
            <a:ext cx="8345552" cy="356718"/>
          </a:xfrm>
        </p:spPr>
        <p:txBody>
          <a:bodyPr/>
          <a:lstStyle/>
          <a:p>
            <a:pPr algn="ctr"/>
            <a:r>
              <a:rPr lang="en-IN" sz="2400" b="1" dirty="0">
                <a:latin typeface="+mj-lt"/>
              </a:rPr>
              <a:t>2.Average Hourly </a:t>
            </a:r>
            <a:r>
              <a:rPr lang="en-IN" sz="2400" b="1" dirty="0"/>
              <a:t>rate</a:t>
            </a:r>
            <a:r>
              <a:rPr lang="en-IN" sz="2400" b="1" dirty="0">
                <a:latin typeface="+mj-lt"/>
              </a:rPr>
              <a:t> of Male Research Scientist</a:t>
            </a:r>
          </a:p>
          <a:p>
            <a:endParaRPr lang="en-US" dirty="0"/>
          </a:p>
          <a:p>
            <a:endParaRPr lang="en-US"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sp>
        <p:nvSpPr>
          <p:cNvPr id="7" name="Rectangle 2">
            <a:extLst>
              <a:ext uri="{FF2B5EF4-FFF2-40B4-BE49-F238E27FC236}">
                <a16:creationId xmlns:a16="http://schemas.microsoft.com/office/drawing/2014/main" id="{126E7FE5-908F-DBB9-5984-33CDEDA37ED6}"/>
              </a:ext>
            </a:extLst>
          </p:cNvPr>
          <p:cNvSpPr>
            <a:spLocks noChangeArrowheads="1"/>
          </p:cNvSpPr>
          <p:nvPr/>
        </p:nvSpPr>
        <p:spPr bwMode="auto">
          <a:xfrm>
            <a:off x="5113176" y="978632"/>
            <a:ext cx="6257896" cy="433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This graph shows the average hourly rate for various job roles.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The </a:t>
            </a:r>
            <a:r>
              <a:rPr kumimoji="0" lang="en-US" altLang="en-US" sz="1600" b="1" i="0" u="none" strike="noStrike" cap="none" normalizeH="0" baseline="0" dirty="0">
                <a:ln>
                  <a:noFill/>
                </a:ln>
                <a:solidFill>
                  <a:schemeClr val="bg1"/>
                </a:solidFill>
                <a:effectLst/>
              </a:rPr>
              <a:t>highest average hourly rates</a:t>
            </a:r>
            <a:r>
              <a:rPr kumimoji="0" lang="en-US" altLang="en-US" sz="1600" b="0" i="0" u="none" strike="noStrike" cap="none" normalizeH="0" baseline="0" dirty="0">
                <a:ln>
                  <a:noFill/>
                </a:ln>
                <a:solidFill>
                  <a:schemeClr val="bg1"/>
                </a:solidFill>
                <a:effectLst/>
              </a:rPr>
              <a:t> are in: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Healthcare Representative</a:t>
            </a:r>
            <a:r>
              <a:rPr kumimoji="0" lang="en-US" altLang="en-US" sz="1600" b="0" i="0" u="none" strike="noStrike" cap="none" normalizeH="0" baseline="0" dirty="0">
                <a:ln>
                  <a:noFill/>
                </a:ln>
                <a:solidFill>
                  <a:schemeClr val="bg1"/>
                </a:solidFill>
                <a:effectLst/>
              </a:rPr>
              <a:t>: 116.29</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Human Resources</a:t>
            </a:r>
            <a:r>
              <a:rPr kumimoji="0" lang="en-US" altLang="en-US" sz="1600" b="0" i="0" u="none" strike="noStrike" cap="none" normalizeH="0" baseline="0" dirty="0">
                <a:ln>
                  <a:noFill/>
                </a:ln>
                <a:solidFill>
                  <a:schemeClr val="bg1"/>
                </a:solidFill>
                <a:effectLst/>
              </a:rPr>
              <a:t>: 116.19</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Laboratory Technician</a:t>
            </a:r>
            <a:r>
              <a:rPr kumimoji="0" lang="en-US" altLang="en-US" sz="1600" b="0" i="0" u="none" strike="noStrike" cap="none" normalizeH="0" baseline="0" dirty="0">
                <a:ln>
                  <a:noFill/>
                </a:ln>
                <a:solidFill>
                  <a:schemeClr val="bg1"/>
                </a:solidFill>
                <a:effectLst/>
              </a:rPr>
              <a:t>: 116.16</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The </a:t>
            </a:r>
            <a:r>
              <a:rPr kumimoji="0" lang="en-US" altLang="en-US" sz="1600" b="1" i="0" u="none" strike="noStrike" cap="none" normalizeH="0" baseline="0" dirty="0">
                <a:ln>
                  <a:noFill/>
                </a:ln>
                <a:solidFill>
                  <a:schemeClr val="bg1"/>
                </a:solidFill>
                <a:effectLst/>
              </a:rPr>
              <a:t>lowest hourly rates</a:t>
            </a:r>
            <a:r>
              <a:rPr kumimoji="0" lang="en-US" altLang="en-US" sz="1600" b="0" i="0" u="none" strike="noStrike" cap="none" normalizeH="0" baseline="0" dirty="0">
                <a:ln>
                  <a:noFill/>
                </a:ln>
                <a:solidFill>
                  <a:schemeClr val="bg1"/>
                </a:solidFill>
                <a:effectLst/>
              </a:rPr>
              <a:t> are in: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Sales Representative</a:t>
            </a:r>
            <a:r>
              <a:rPr kumimoji="0" lang="en-US" altLang="en-US" sz="1600" b="0" i="0" u="none" strike="noStrike" cap="none" normalizeH="0" baseline="0" dirty="0">
                <a:ln>
                  <a:noFill/>
                </a:ln>
                <a:solidFill>
                  <a:schemeClr val="bg1"/>
                </a:solidFill>
                <a:effectLst/>
              </a:rPr>
              <a:t>: 114.47</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Developer</a:t>
            </a:r>
            <a:r>
              <a:rPr kumimoji="0" lang="en-US" altLang="en-US" sz="1600" b="0" i="0" u="none" strike="noStrike" cap="none" normalizeH="0" baseline="0" dirty="0">
                <a:ln>
                  <a:noFill/>
                </a:ln>
                <a:solidFill>
                  <a:schemeClr val="bg1"/>
                </a:solidFill>
                <a:effectLst/>
              </a:rPr>
              <a:t>: 114.18</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Insight</a:t>
            </a:r>
            <a:r>
              <a:rPr kumimoji="0" lang="en-US" altLang="en-US" sz="1600" b="0" i="0" u="none" strike="noStrike" cap="none" normalizeH="0" baseline="0" dirty="0">
                <a:ln>
                  <a:noFill/>
                </a:ln>
                <a:solidFill>
                  <a:schemeClr val="bg1"/>
                </a:solidFill>
                <a:effectLst/>
              </a:rPr>
              <a:t>: Healthcare and HR roles offer the highest hourly compensation, while sales roles tend to be on the lower end of the pay scale. </a:t>
            </a:r>
          </a:p>
        </p:txBody>
      </p:sp>
      <p:pic>
        <p:nvPicPr>
          <p:cNvPr id="8" name="Picture 7">
            <a:extLst>
              <a:ext uri="{FF2B5EF4-FFF2-40B4-BE49-F238E27FC236}">
                <a16:creationId xmlns:a16="http://schemas.microsoft.com/office/drawing/2014/main" id="{5E987537-8BD6-F04F-B2AE-217C7538DF7F}"/>
              </a:ext>
            </a:extLst>
          </p:cNvPr>
          <p:cNvPicPr>
            <a:picLocks noChangeAspect="1"/>
          </p:cNvPicPr>
          <p:nvPr/>
        </p:nvPicPr>
        <p:blipFill>
          <a:blip r:embed="rId3"/>
          <a:stretch>
            <a:fillRect/>
          </a:stretch>
        </p:blipFill>
        <p:spPr>
          <a:xfrm>
            <a:off x="271075" y="1394675"/>
            <a:ext cx="4541914" cy="3681178"/>
          </a:xfrm>
          <a:prstGeom prst="rect">
            <a:avLst/>
          </a:prstGeom>
        </p:spPr>
      </p:pic>
    </p:spTree>
    <p:extLst>
      <p:ext uri="{BB962C8B-B14F-4D97-AF65-F5344CB8AC3E}">
        <p14:creationId xmlns:p14="http://schemas.microsoft.com/office/powerpoint/2010/main" val="151333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2972481" y="126530"/>
            <a:ext cx="6572736" cy="521304"/>
          </a:xfrm>
        </p:spPr>
        <p: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mj-lt"/>
              </a:rPr>
              <a:t>3</a:t>
            </a:r>
            <a:r>
              <a:rPr lang="en-US" altLang="en-US" sz="2400" dirty="0">
                <a:latin typeface="+mj-lt"/>
              </a:rPr>
              <a:t>. Attrition Rate vs. Monthly Income</a:t>
            </a:r>
          </a:p>
          <a:p>
            <a:endParaRPr lang="en-US" dirty="0"/>
          </a:p>
          <a:p>
            <a:endParaRPr lang="en-US"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sp>
        <p:nvSpPr>
          <p:cNvPr id="2" name="Rectangle 1">
            <a:extLst>
              <a:ext uri="{FF2B5EF4-FFF2-40B4-BE49-F238E27FC236}">
                <a16:creationId xmlns:a16="http://schemas.microsoft.com/office/drawing/2014/main" id="{A46808AE-4248-F470-8D97-5D0A5B83531A}"/>
              </a:ext>
            </a:extLst>
          </p:cNvPr>
          <p:cNvSpPr>
            <a:spLocks noChangeArrowheads="1"/>
          </p:cNvSpPr>
          <p:nvPr/>
        </p:nvSpPr>
        <p:spPr bwMode="auto">
          <a:xfrm>
            <a:off x="5259636" y="769044"/>
            <a:ext cx="6932364"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This chart compares attrition rates across different income brackets (1-10K, 11-20K, etc.).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Employees earning between </a:t>
            </a:r>
            <a:r>
              <a:rPr kumimoji="0" lang="en-US" altLang="en-US" sz="1600" b="1" i="0" u="none" strike="noStrike" cap="none" normalizeH="0" baseline="0" dirty="0">
                <a:ln>
                  <a:noFill/>
                </a:ln>
                <a:solidFill>
                  <a:schemeClr val="bg1"/>
                </a:solidFill>
                <a:effectLst/>
              </a:rPr>
              <a:t>51-60K</a:t>
            </a:r>
            <a:r>
              <a:rPr kumimoji="0" lang="en-US" altLang="en-US" sz="1600" b="0" i="0" u="none" strike="noStrike" cap="none" normalizeH="0" baseline="0" dirty="0">
                <a:ln>
                  <a:noFill/>
                </a:ln>
                <a:solidFill>
                  <a:schemeClr val="bg1"/>
                </a:solidFill>
                <a:effectLst/>
              </a:rPr>
              <a:t> have the highest attrition rate at </a:t>
            </a:r>
            <a:r>
              <a:rPr kumimoji="0" lang="en-US" altLang="en-US" sz="1600" b="1" i="0" u="none" strike="noStrike" cap="none" normalizeH="0" baseline="0" dirty="0">
                <a:ln>
                  <a:noFill/>
                </a:ln>
                <a:solidFill>
                  <a:schemeClr val="bg1"/>
                </a:solidFill>
                <a:effectLst/>
              </a:rPr>
              <a:t>51.26%</a:t>
            </a:r>
            <a:r>
              <a:rPr kumimoji="0" lang="en-US" altLang="en-US" sz="1600" b="0" i="0" u="none" strike="noStrike" cap="none" normalizeH="0" baseline="0" dirty="0">
                <a:ln>
                  <a:noFill/>
                </a:ln>
                <a:solidFill>
                  <a:schemeClr val="bg1"/>
                </a:solidFill>
                <a:effectLst/>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Employees earning between </a:t>
            </a:r>
            <a:r>
              <a:rPr kumimoji="0" lang="en-US" altLang="en-US" sz="1600" b="1" i="0" u="none" strike="noStrike" cap="none" normalizeH="0" baseline="0" dirty="0">
                <a:ln>
                  <a:noFill/>
                </a:ln>
                <a:solidFill>
                  <a:schemeClr val="bg1"/>
                </a:solidFill>
                <a:effectLst/>
              </a:rPr>
              <a:t>11-20K</a:t>
            </a:r>
            <a:r>
              <a:rPr kumimoji="0" lang="en-US" altLang="en-US" sz="1600" b="0" i="0" u="none" strike="noStrike" cap="none" normalizeH="0" baseline="0" dirty="0">
                <a:ln>
                  <a:noFill/>
                </a:ln>
                <a:solidFill>
                  <a:schemeClr val="bg1"/>
                </a:solidFill>
                <a:effectLst/>
              </a:rPr>
              <a:t> and </a:t>
            </a:r>
            <a:r>
              <a:rPr kumimoji="0" lang="en-US" altLang="en-US" sz="1600" b="1" i="0" u="none" strike="noStrike" cap="none" normalizeH="0" baseline="0" dirty="0">
                <a:ln>
                  <a:noFill/>
                </a:ln>
                <a:solidFill>
                  <a:schemeClr val="bg1"/>
                </a:solidFill>
                <a:effectLst/>
              </a:rPr>
              <a:t>31-40K</a:t>
            </a:r>
            <a:r>
              <a:rPr kumimoji="0" lang="en-US" altLang="en-US" sz="1600" b="0" i="0" u="none" strike="noStrike" cap="none" normalizeH="0" baseline="0" dirty="0">
                <a:ln>
                  <a:noFill/>
                </a:ln>
                <a:solidFill>
                  <a:schemeClr val="bg1"/>
                </a:solidFill>
                <a:effectLst/>
              </a:rPr>
              <a:t> have the lowest attrition rates, around </a:t>
            </a:r>
            <a:r>
              <a:rPr kumimoji="0" lang="en-US" altLang="en-US" sz="1600" b="1" i="0" u="none" strike="noStrike" cap="none" normalizeH="0" baseline="0" dirty="0">
                <a:ln>
                  <a:noFill/>
                </a:ln>
                <a:solidFill>
                  <a:schemeClr val="bg1"/>
                </a:solidFill>
                <a:effectLst/>
              </a:rPr>
              <a:t>49.88%</a:t>
            </a:r>
            <a:r>
              <a:rPr kumimoji="0" lang="en-US" altLang="en-US" sz="1600" b="0" i="0" u="none" strike="noStrike" cap="none" normalizeH="0" baseline="0" dirty="0">
                <a:ln>
                  <a:noFill/>
                </a:ln>
                <a:solidFill>
                  <a:schemeClr val="bg1"/>
                </a:solidFill>
                <a:effectLst/>
              </a:rPr>
              <a:t> and </a:t>
            </a:r>
            <a:r>
              <a:rPr kumimoji="0" lang="en-US" altLang="en-US" sz="1600" b="1" i="0" u="none" strike="noStrike" cap="none" normalizeH="0" baseline="0" dirty="0">
                <a:ln>
                  <a:noFill/>
                </a:ln>
                <a:solidFill>
                  <a:schemeClr val="bg1"/>
                </a:solidFill>
                <a:effectLst/>
              </a:rPr>
              <a:t>49.80%</a:t>
            </a:r>
            <a:r>
              <a:rPr kumimoji="0" lang="en-US" altLang="en-US" sz="1600" b="0" i="0" u="none" strike="noStrike" cap="none" normalizeH="0" baseline="0" dirty="0">
                <a:ln>
                  <a:noFill/>
                </a:ln>
                <a:solidFill>
                  <a:schemeClr val="bg1"/>
                </a:solidFill>
                <a:effectLst/>
              </a:rPr>
              <a:t> respectively.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Insight</a:t>
            </a:r>
            <a:r>
              <a:rPr kumimoji="0" lang="en-US" altLang="en-US" sz="1600" b="0" i="0" u="none" strike="noStrike" cap="none" normalizeH="0" baseline="0" dirty="0">
                <a:ln>
                  <a:noFill/>
                </a:ln>
                <a:solidFill>
                  <a:schemeClr val="bg1"/>
                </a:solidFill>
                <a:effectLst/>
              </a:rPr>
              <a:t>: Attrition seems to increase in the higher income brackets, possibly indicating that higher earners have more options for movement or dissatisfaction despite higher pay.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rPr>
              <a:t>Overall Insights: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Attrition is fairly stable across departments but tends to spike slightly in certain income brackets.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Higher earners, especially those in the 51-60K range, exhibit higher turnover.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Some roles, particularly healthcare and human resources, offer higher hourly wages, which could influence satisfaction and turnover trends.</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55134FE-A1D7-C8CC-F21D-9D6805A23044}"/>
              </a:ext>
            </a:extLst>
          </p:cNvPr>
          <p:cNvPicPr>
            <a:picLocks noChangeAspect="1"/>
          </p:cNvPicPr>
          <p:nvPr/>
        </p:nvPicPr>
        <p:blipFill>
          <a:blip r:embed="rId3"/>
          <a:stretch>
            <a:fillRect/>
          </a:stretch>
        </p:blipFill>
        <p:spPr>
          <a:xfrm>
            <a:off x="117313" y="1371600"/>
            <a:ext cx="5142322" cy="3798613"/>
          </a:xfrm>
          <a:prstGeom prst="rect">
            <a:avLst/>
          </a:prstGeom>
        </p:spPr>
      </p:pic>
    </p:spTree>
    <p:extLst>
      <p:ext uri="{BB962C8B-B14F-4D97-AF65-F5344CB8AC3E}">
        <p14:creationId xmlns:p14="http://schemas.microsoft.com/office/powerpoint/2010/main" val="193396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2435291" y="274955"/>
            <a:ext cx="7343192" cy="499842"/>
          </a:xfrm>
        </p:spPr>
        <p:txBody>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bg1"/>
                </a:solidFill>
                <a:effectLst/>
                <a:latin typeface="+mj-lt"/>
              </a:rPr>
              <a:t>4. </a:t>
            </a:r>
            <a:r>
              <a:rPr lang="en-US" sz="2400" dirty="0">
                <a:solidFill>
                  <a:prstClr val="white"/>
                </a:solidFill>
                <a:ea typeface="微软雅黑"/>
                <a:cs typeface="Arial" panose="020B0604020202020204" pitchFamily="34" charset="0"/>
              </a:rPr>
              <a:t>Average Working Years for Each Department</a:t>
            </a:r>
            <a:endParaRPr kumimoji="0" lang="en-US" altLang="en-US" sz="2400" b="1" i="0" u="none" strike="noStrike" cap="none" normalizeH="0" baseline="0" dirty="0">
              <a:ln>
                <a:noFill/>
              </a:ln>
              <a:solidFill>
                <a:schemeClr val="bg1"/>
              </a:solidFill>
              <a:effectLst/>
              <a:latin typeface="+mj-lt"/>
            </a:endParaRPr>
          </a:p>
          <a:p>
            <a:endParaRPr lang="en-US" dirty="0"/>
          </a:p>
          <a:p>
            <a:endParaRPr lang="en-US"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altLang="zh-CN" sz="1200" u="none" strike="noStrike" kern="1200" cap="none" spc="0" normalizeH="0" baseline="0" dirty="0">
              <a:ln>
                <a:noFill/>
              </a:ln>
              <a:solidFill>
                <a:schemeClr val="bg1"/>
              </a:solidFill>
              <a:effectLst/>
              <a:uLnTx/>
              <a:uFillTx/>
            </a:endParaRPr>
          </a:p>
        </p:txBody>
      </p:sp>
      <p:sp>
        <p:nvSpPr>
          <p:cNvPr id="2" name="TextBox 1">
            <a:extLst>
              <a:ext uri="{FF2B5EF4-FFF2-40B4-BE49-F238E27FC236}">
                <a16:creationId xmlns:a16="http://schemas.microsoft.com/office/drawing/2014/main" id="{C69F95DC-5D4B-9F6A-022C-39501E8ADBB4}"/>
              </a:ext>
            </a:extLst>
          </p:cNvPr>
          <p:cNvSpPr txBox="1"/>
          <p:nvPr/>
        </p:nvSpPr>
        <p:spPr>
          <a:xfrm>
            <a:off x="5337110" y="1252172"/>
            <a:ext cx="6854890" cy="5593454"/>
          </a:xfrm>
          <a:prstGeom prst="rect">
            <a:avLst/>
          </a:prstGeom>
        </p:spPr>
        <p:txBody>
          <a:bodyPr wrap="square" rtlCol="0">
            <a:spAutoFit/>
          </a:bodyPr>
          <a:lstStyle/>
          <a:p>
            <a:pPr marL="0" indent="0">
              <a:lnSpc>
                <a:spcPct val="150000"/>
              </a:lnSpc>
              <a:spcBef>
                <a:spcPts val="0"/>
              </a:spcBef>
              <a:buFontTx/>
              <a:buNone/>
            </a:pPr>
            <a:r>
              <a:rPr lang="en-US" sz="1600" dirty="0">
                <a:solidFill>
                  <a:prstClr val="white"/>
                </a:solidFill>
                <a:ea typeface="微软雅黑"/>
                <a:cs typeface="Arial" panose="020B0604020202020204" pitchFamily="34" charset="0"/>
              </a:rPr>
              <a:t>The chart titled "Average Working Years for Each Department" presents a breakdown of the average tenure of employees across various departments within an organization. </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The data reflects the following average working years for each department:</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Hardware: 20.48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Human Resources: 20.45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Research &amp; Development: 20.62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Sales: 20.30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Software: 20.65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Support: 20.48 years.</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This chart indicates that employees across all departments have a similar length of service, with only slight variations. The Software department shows the highest average tenure at 20.65 years, while the Sales department has the lowest at 20.30 years. This consistency across departments may suggest a stable and long-serving workforce.</a:t>
            </a:r>
            <a:endParaRPr lang="en-IN" sz="1600" dirty="0">
              <a:solidFill>
                <a:prstClr val="white"/>
              </a:solidFill>
              <a:ea typeface="微软雅黑"/>
              <a:cs typeface="Arial" panose="020B0604020202020204" pitchFamily="34" charset="0"/>
            </a:endParaRPr>
          </a:p>
        </p:txBody>
      </p:sp>
      <p:graphicFrame>
        <p:nvGraphicFramePr>
          <p:cNvPr id="3" name="Chart 2">
            <a:extLst>
              <a:ext uri="{FF2B5EF4-FFF2-40B4-BE49-F238E27FC236}">
                <a16:creationId xmlns:a16="http://schemas.microsoft.com/office/drawing/2014/main" id="{C2D44C93-1E09-41EE-B6EE-2882F46386DE}"/>
              </a:ext>
            </a:extLst>
          </p:cNvPr>
          <p:cNvGraphicFramePr>
            <a:graphicFrameLocks/>
          </p:cNvGraphicFramePr>
          <p:nvPr>
            <p:extLst>
              <p:ext uri="{D42A27DB-BD31-4B8C-83A1-F6EECF244321}">
                <p14:modId xmlns:p14="http://schemas.microsoft.com/office/powerpoint/2010/main" val="3629863458"/>
              </p:ext>
            </p:extLst>
          </p:nvPr>
        </p:nvGraphicFramePr>
        <p:xfrm>
          <a:off x="148454" y="1474237"/>
          <a:ext cx="5123341" cy="42360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972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2985210" y="312104"/>
            <a:ext cx="6643982" cy="506413"/>
          </a:xfrm>
        </p:spPr>
        <p:txBody>
          <a:bodyPr/>
          <a:lstStyle/>
          <a:p>
            <a:r>
              <a:rPr lang="en-US" sz="2400" dirty="0">
                <a:solidFill>
                  <a:prstClr val="white"/>
                </a:solidFill>
                <a:latin typeface="+mj-lt"/>
                <a:ea typeface="微软雅黑"/>
                <a:cs typeface="Arial" panose="020B0604020202020204" pitchFamily="34" charset="0"/>
              </a:rPr>
              <a:t>5.Attrition rate Vs Year since last promotion relation</a:t>
            </a:r>
            <a:endParaRPr lang="en-US" sz="2400" dirty="0">
              <a:latin typeface="+mj-lt"/>
            </a:endParaRPr>
          </a:p>
          <a:p>
            <a:endParaRPr lang="en-US"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altLang="zh-CN" sz="1200" u="none" strike="noStrike" kern="1200" cap="none" spc="0" normalizeH="0" baseline="0" dirty="0">
              <a:ln>
                <a:noFill/>
              </a:ln>
              <a:solidFill>
                <a:schemeClr val="bg1"/>
              </a:solidFill>
              <a:effectLst/>
              <a:uLnTx/>
              <a:uFillTx/>
            </a:endParaRPr>
          </a:p>
        </p:txBody>
      </p:sp>
      <p:sp>
        <p:nvSpPr>
          <p:cNvPr id="2" name="TextBox 1">
            <a:extLst>
              <a:ext uri="{FF2B5EF4-FFF2-40B4-BE49-F238E27FC236}">
                <a16:creationId xmlns:a16="http://schemas.microsoft.com/office/drawing/2014/main" id="{B56FB2E8-E909-EEC1-3B96-DA04A8F66D68}"/>
              </a:ext>
            </a:extLst>
          </p:cNvPr>
          <p:cNvSpPr txBox="1"/>
          <p:nvPr/>
        </p:nvSpPr>
        <p:spPr>
          <a:xfrm>
            <a:off x="5167221" y="896144"/>
            <a:ext cx="7024780" cy="5546198"/>
          </a:xfrm>
          <a:prstGeom prst="rect">
            <a:avLst/>
          </a:prstGeom>
        </p:spPr>
        <p:txBody>
          <a:bodyPr wrap="square" rtlCol="0">
            <a:spAutoFit/>
          </a:bodyPr>
          <a:lstStyle/>
          <a:p>
            <a:pPr>
              <a:lnSpc>
                <a:spcPct val="150000"/>
              </a:lnSpc>
            </a:pPr>
            <a:r>
              <a:rPr lang="en-US" sz="1400" dirty="0">
                <a:solidFill>
                  <a:prstClr val="white"/>
                </a:solidFill>
                <a:ea typeface="微软雅黑"/>
                <a:cs typeface="Arial" panose="020B0604020202020204" pitchFamily="34" charset="0"/>
              </a:rPr>
              <a:t>The image displays a bar chart titled "Attrition rate Vs Year since last promotion relation." It shows the average attrition rate across different groups categorized by the number of years since the employees' last promotion. </a:t>
            </a:r>
          </a:p>
          <a:p>
            <a:pPr>
              <a:lnSpc>
                <a:spcPct val="150000"/>
              </a:lnSpc>
            </a:pPr>
            <a:r>
              <a:rPr lang="en-US" sz="1400" dirty="0">
                <a:solidFill>
                  <a:prstClr val="white"/>
                </a:solidFill>
                <a:ea typeface="微软雅黑"/>
                <a:cs typeface="Arial" panose="020B0604020202020204" pitchFamily="34" charset="0"/>
              </a:rPr>
              <a:t>Key observations:</a:t>
            </a:r>
          </a:p>
          <a:p>
            <a:pPr>
              <a:lnSpc>
                <a:spcPct val="150000"/>
              </a:lnSpc>
            </a:pPr>
            <a:r>
              <a:rPr lang="en-US" sz="1400" dirty="0">
                <a:solidFill>
                  <a:prstClr val="white"/>
                </a:solidFill>
                <a:ea typeface="微软雅黑"/>
                <a:cs typeface="Arial" panose="020B0604020202020204" pitchFamily="34" charset="0"/>
              </a:rPr>
              <a:t>The x-axis represents the number of years since the last promotion, broken down into intervals: "Btw 0-10," "Btw 11-20," "Btw 21-30," and "More than 31."The y-axis shows the average attrition rate, ranging from 0.0 to 0.6.</a:t>
            </a:r>
          </a:p>
          <a:p>
            <a:pPr>
              <a:lnSpc>
                <a:spcPct val="150000"/>
              </a:lnSpc>
            </a:pPr>
            <a:r>
              <a:rPr lang="en-US" sz="1400" dirty="0">
                <a:solidFill>
                  <a:prstClr val="white"/>
                </a:solidFill>
                <a:ea typeface="微软雅黑"/>
                <a:cs typeface="Arial" panose="020B0604020202020204" pitchFamily="34" charset="0"/>
              </a:rPr>
              <a:t>The bars are color-coded to represent different year groups, indicating how the attrition rate changes over time based on how long it has been since an employee's last promotion.</a:t>
            </a:r>
          </a:p>
          <a:p>
            <a:pPr>
              <a:lnSpc>
                <a:spcPct val="150000"/>
              </a:lnSpc>
            </a:pPr>
            <a:r>
              <a:rPr lang="en-US" sz="1400" dirty="0">
                <a:solidFill>
                  <a:prstClr val="white"/>
                </a:solidFill>
                <a:ea typeface="微软雅黑"/>
                <a:cs typeface="Arial" panose="020B0604020202020204" pitchFamily="34" charset="0"/>
              </a:rPr>
              <a:t>From the chart, we can observe that: Employees who have gone 31 or more years without a promotion tend to have the highest attrition rate.</a:t>
            </a:r>
          </a:p>
          <a:p>
            <a:pPr>
              <a:lnSpc>
                <a:spcPct val="150000"/>
              </a:lnSpc>
            </a:pPr>
            <a:r>
              <a:rPr lang="en-US" sz="1400" dirty="0">
                <a:solidFill>
                  <a:prstClr val="white"/>
                </a:solidFill>
                <a:ea typeface="微软雅黑"/>
                <a:cs typeface="Arial" panose="020B0604020202020204" pitchFamily="34" charset="0"/>
              </a:rPr>
              <a:t>In contrast, employees who have recently been promoted (within 0-10 years) exhibit relatively lower attrition rates. Attrition rates increase with time since the last promotion, peaking for certain year intervals before decreasing slightly for other groups. This chart suggests a direct relationship between time since last promotion and employee attrition, emphasizing the importance of timely promotions to retain employees</a:t>
            </a:r>
            <a:r>
              <a:rPr lang="en-US" sz="1400" dirty="0">
                <a:solidFill>
                  <a:prstClr val="white"/>
                </a:solidFill>
                <a:latin typeface="Arial" panose="020B0604020202020204" pitchFamily="34" charset="0"/>
                <a:ea typeface="微软雅黑"/>
                <a:cs typeface="Arial" panose="020B0604020202020204" pitchFamily="34" charset="0"/>
              </a:rPr>
              <a:t>.</a:t>
            </a:r>
            <a:endParaRPr lang="en-IN" sz="1400" dirty="0">
              <a:solidFill>
                <a:prstClr val="white"/>
              </a:solidFill>
              <a:latin typeface="Arial" panose="020B0604020202020204" pitchFamily="34" charset="0"/>
              <a:ea typeface="微软雅黑"/>
              <a:cs typeface="Arial" panose="020B0604020202020204" pitchFamily="34" charset="0"/>
            </a:endParaRPr>
          </a:p>
        </p:txBody>
      </p:sp>
      <p:pic>
        <p:nvPicPr>
          <p:cNvPr id="6" name="Picture 5">
            <a:extLst>
              <a:ext uri="{FF2B5EF4-FFF2-40B4-BE49-F238E27FC236}">
                <a16:creationId xmlns:a16="http://schemas.microsoft.com/office/drawing/2014/main" id="{0D661A41-EF5E-DC72-379E-54335E6EF864}"/>
              </a:ext>
            </a:extLst>
          </p:cNvPr>
          <p:cNvPicPr>
            <a:picLocks noChangeAspect="1"/>
          </p:cNvPicPr>
          <p:nvPr/>
        </p:nvPicPr>
        <p:blipFill>
          <a:blip r:embed="rId3"/>
          <a:stretch>
            <a:fillRect/>
          </a:stretch>
        </p:blipFill>
        <p:spPr>
          <a:xfrm>
            <a:off x="83976" y="1054359"/>
            <a:ext cx="5083245" cy="4189445"/>
          </a:xfrm>
          <a:prstGeom prst="rect">
            <a:avLst/>
          </a:prstGeom>
        </p:spPr>
      </p:pic>
    </p:spTree>
    <p:extLst>
      <p:ext uri="{BB962C8B-B14F-4D97-AF65-F5344CB8AC3E}">
        <p14:creationId xmlns:p14="http://schemas.microsoft.com/office/powerpoint/2010/main" val="2537120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3028463" y="333547"/>
            <a:ext cx="4958541" cy="506413"/>
          </a:xfrm>
        </p:spPr>
        <p:txBody>
          <a:bodyPr/>
          <a:lstStyle/>
          <a:p>
            <a:r>
              <a:rPr lang="en-US" sz="2400" b="1" dirty="0">
                <a:solidFill>
                  <a:prstClr val="white"/>
                </a:solidFill>
                <a:latin typeface="+mj-lt"/>
                <a:ea typeface="微软雅黑"/>
                <a:cs typeface="Arial" panose="020B0604020202020204" pitchFamily="34" charset="0"/>
              </a:rPr>
              <a:t>6.Job Role Vs Work Life Balance</a:t>
            </a:r>
            <a:endParaRPr lang="en-US" sz="2400" b="1" dirty="0">
              <a:latin typeface="+mj-lt"/>
            </a:endParaRPr>
          </a:p>
          <a:p>
            <a:endParaRPr lang="en-US" sz="2400" b="1"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altLang="zh-CN" sz="1200" u="none" strike="noStrike" kern="1200" cap="none" spc="0" normalizeH="0" baseline="0" dirty="0">
              <a:ln>
                <a:noFill/>
              </a:ln>
              <a:solidFill>
                <a:schemeClr val="bg1"/>
              </a:solidFill>
              <a:effectLst/>
              <a:uLnTx/>
              <a:uFillTx/>
            </a:endParaRPr>
          </a:p>
        </p:txBody>
      </p:sp>
      <p:sp>
        <p:nvSpPr>
          <p:cNvPr id="2" name="TextBox 1">
            <a:extLst>
              <a:ext uri="{FF2B5EF4-FFF2-40B4-BE49-F238E27FC236}">
                <a16:creationId xmlns:a16="http://schemas.microsoft.com/office/drawing/2014/main" id="{2C5355F2-FAD6-8795-0A61-3E75BE215217}"/>
              </a:ext>
            </a:extLst>
          </p:cNvPr>
          <p:cNvSpPr txBox="1"/>
          <p:nvPr/>
        </p:nvSpPr>
        <p:spPr>
          <a:xfrm>
            <a:off x="5812971" y="1632858"/>
            <a:ext cx="5983718" cy="3377463"/>
          </a:xfrm>
          <a:prstGeom prst="rect">
            <a:avLst/>
          </a:prstGeom>
        </p:spPr>
        <p:txBody>
          <a:bodyPr wrap="square" rtlCol="0">
            <a:spAutoFit/>
          </a:bodyPr>
          <a:lstStyle/>
          <a:p>
            <a:pPr marL="0" indent="0">
              <a:lnSpc>
                <a:spcPct val="150000"/>
              </a:lnSpc>
              <a:spcBef>
                <a:spcPts val="0"/>
              </a:spcBef>
              <a:buFontTx/>
              <a:buNone/>
            </a:pPr>
            <a:r>
              <a:rPr lang="en-US" sz="1600" dirty="0">
                <a:solidFill>
                  <a:prstClr val="white"/>
                </a:solidFill>
                <a:ea typeface="微软雅黑"/>
                <a:cs typeface="Arial" panose="020B0604020202020204" pitchFamily="34" charset="0"/>
              </a:rPr>
              <a:t>The image shows a chart titled "Job Role Vs Work Life Balance," which compares different job roles based on a work-life balance score. Each job role is presented in a colored block, along with its corresponding work-life balance score. Here are the values for each role:</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Research Scientist: 2.51393</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Human Resources: 2.50528</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Manager: 2.49662</a:t>
            </a:r>
          </a:p>
          <a:p>
            <a:pPr marL="0" indent="0">
              <a:lnSpc>
                <a:spcPct val="150000"/>
              </a:lnSpc>
              <a:spcBef>
                <a:spcPts val="0"/>
              </a:spcBef>
              <a:buFontTx/>
              <a:buNone/>
            </a:pPr>
            <a:r>
              <a:rPr lang="en-US" sz="1600" dirty="0">
                <a:solidFill>
                  <a:prstClr val="white"/>
                </a:solidFill>
                <a:ea typeface="微软雅黑"/>
                <a:cs typeface="Arial" panose="020B0604020202020204" pitchFamily="34" charset="0"/>
              </a:rPr>
              <a:t>Research Director: 2.49383 &amp; so on.</a:t>
            </a:r>
            <a:endParaRPr lang="en-US" sz="1400" dirty="0">
              <a:solidFill>
                <a:prstClr val="white"/>
              </a:solidFill>
              <a:ea typeface="微软雅黑"/>
              <a:cs typeface="Arial" panose="020B0604020202020204" pitchFamily="34" charset="0"/>
            </a:endParaRPr>
          </a:p>
        </p:txBody>
      </p:sp>
      <p:pic>
        <p:nvPicPr>
          <p:cNvPr id="6" name="Picture 5">
            <a:extLst>
              <a:ext uri="{FF2B5EF4-FFF2-40B4-BE49-F238E27FC236}">
                <a16:creationId xmlns:a16="http://schemas.microsoft.com/office/drawing/2014/main" id="{F1193E4C-A1E5-9776-1908-B0A680A383AA}"/>
              </a:ext>
            </a:extLst>
          </p:cNvPr>
          <p:cNvPicPr>
            <a:picLocks noChangeAspect="1"/>
          </p:cNvPicPr>
          <p:nvPr/>
        </p:nvPicPr>
        <p:blipFill>
          <a:blip r:embed="rId3"/>
          <a:stretch>
            <a:fillRect/>
          </a:stretch>
        </p:blipFill>
        <p:spPr>
          <a:xfrm>
            <a:off x="67861" y="1543827"/>
            <a:ext cx="5623812" cy="3830606"/>
          </a:xfrm>
          <a:prstGeom prst="rect">
            <a:avLst/>
          </a:prstGeom>
        </p:spPr>
      </p:pic>
    </p:spTree>
    <p:extLst>
      <p:ext uri="{BB962C8B-B14F-4D97-AF65-F5344CB8AC3E}">
        <p14:creationId xmlns:p14="http://schemas.microsoft.com/office/powerpoint/2010/main" val="697654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0" y="21748"/>
            <a:ext cx="2593910" cy="506413"/>
          </a:xfrm>
        </p:spPr>
        <p:txBody>
          <a:bodyPr/>
          <a:lstStyle/>
          <a:p>
            <a:r>
              <a:rPr lang="en-US" sz="2400" b="1" dirty="0">
                <a:latin typeface="+mj-lt"/>
              </a:rPr>
              <a:t>Excel Dashboard</a:t>
            </a:r>
          </a:p>
          <a:p>
            <a:endParaRPr lang="en-US" dirty="0"/>
          </a:p>
          <a:p>
            <a:endParaRPr lang="en-US" dirty="0"/>
          </a:p>
        </p:txBody>
      </p:sp>
      <p:sp>
        <p:nvSpPr>
          <p:cNvPr id="4" name="Footer Placeholder 3">
            <a:extLst>
              <a:ext uri="{FF2B5EF4-FFF2-40B4-BE49-F238E27FC236}">
                <a16:creationId xmlns:a16="http://schemas.microsoft.com/office/drawing/2014/main" id="{39CB1ACF-8F27-E766-B1CB-FC58BC47D7A9}"/>
              </a:ext>
            </a:extLst>
          </p:cNvPr>
          <p:cNvSpPr>
            <a:spLocks noGrp="1"/>
          </p:cNvSpPr>
          <p:nvPr>
            <p:ph type="ftr" sz="quarter" idx="76"/>
          </p:nvPr>
        </p:nvSpPr>
        <p:spPr>
          <a:xfrm>
            <a:off x="484632" y="6217920"/>
            <a:ext cx="4114800" cy="365125"/>
          </a:xfrm>
        </p:spPr>
        <p:txBody>
          <a:bodyPr/>
          <a:lstStyle/>
          <a:p>
            <a:r>
              <a:rPr lang="en-US" dirty="0"/>
              <a:t>Presentation Title</a:t>
            </a:r>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altLang="zh-CN" sz="1200" u="none" strike="noStrike" kern="1200" cap="none" spc="0" normalizeH="0" baseline="0" dirty="0">
              <a:ln>
                <a:noFill/>
              </a:ln>
              <a:solidFill>
                <a:schemeClr val="bg1"/>
              </a:solidFill>
              <a:effectLst/>
              <a:uLnTx/>
              <a:uFillTx/>
            </a:endParaRPr>
          </a:p>
        </p:txBody>
      </p:sp>
      <p:pic>
        <p:nvPicPr>
          <p:cNvPr id="3" name="Picture 2">
            <a:extLst>
              <a:ext uri="{FF2B5EF4-FFF2-40B4-BE49-F238E27FC236}">
                <a16:creationId xmlns:a16="http://schemas.microsoft.com/office/drawing/2014/main" id="{668E299F-D1A8-8E7F-D924-2888482B3620}"/>
              </a:ext>
            </a:extLst>
          </p:cNvPr>
          <p:cNvPicPr>
            <a:picLocks noChangeAspect="1"/>
          </p:cNvPicPr>
          <p:nvPr/>
        </p:nvPicPr>
        <p:blipFill>
          <a:blip r:embed="rId3"/>
          <a:stretch>
            <a:fillRect/>
          </a:stretch>
        </p:blipFill>
        <p:spPr>
          <a:xfrm>
            <a:off x="0" y="447869"/>
            <a:ext cx="12120465" cy="6410131"/>
          </a:xfrm>
          <a:prstGeom prst="rect">
            <a:avLst/>
          </a:prstGeom>
        </p:spPr>
      </p:pic>
    </p:spTree>
    <p:extLst>
      <p:ext uri="{BB962C8B-B14F-4D97-AF65-F5344CB8AC3E}">
        <p14:creationId xmlns:p14="http://schemas.microsoft.com/office/powerpoint/2010/main" val="2435403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0" y="21748"/>
            <a:ext cx="3041780" cy="506413"/>
          </a:xfrm>
        </p:spPr>
        <p:txBody>
          <a:bodyPr/>
          <a:lstStyle/>
          <a:p>
            <a:r>
              <a:rPr lang="en-US" sz="2400" b="1" dirty="0" err="1">
                <a:latin typeface="+mj-lt"/>
              </a:rPr>
              <a:t>PowerBI</a:t>
            </a:r>
            <a:r>
              <a:rPr lang="en-US" sz="2400" b="1" dirty="0">
                <a:latin typeface="+mj-lt"/>
              </a:rPr>
              <a:t> Dashboard</a:t>
            </a:r>
          </a:p>
          <a:p>
            <a:endParaRPr lang="en-US" dirty="0"/>
          </a:p>
          <a:p>
            <a:endParaRPr lang="en-US" dirty="0"/>
          </a:p>
        </p:txBody>
      </p:sp>
      <p:sp>
        <p:nvSpPr>
          <p:cNvPr id="4" name="Footer Placeholder 3">
            <a:extLst>
              <a:ext uri="{FF2B5EF4-FFF2-40B4-BE49-F238E27FC236}">
                <a16:creationId xmlns:a16="http://schemas.microsoft.com/office/drawing/2014/main" id="{39CB1ACF-8F27-E766-B1CB-FC58BC47D7A9}"/>
              </a:ext>
            </a:extLst>
          </p:cNvPr>
          <p:cNvSpPr>
            <a:spLocks noGrp="1"/>
          </p:cNvSpPr>
          <p:nvPr>
            <p:ph type="ftr" sz="quarter" idx="76"/>
          </p:nvPr>
        </p:nvSpPr>
        <p:spPr>
          <a:xfrm>
            <a:off x="484632" y="6217920"/>
            <a:ext cx="4114800" cy="365125"/>
          </a:xfrm>
        </p:spPr>
        <p:txBody>
          <a:bodyPr/>
          <a:lstStyle/>
          <a:p>
            <a:r>
              <a:rPr lang="en-US" dirty="0"/>
              <a:t>Presentation Title</a:t>
            </a:r>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zh-CN" sz="1200" u="none" strike="noStrike" kern="1200" cap="none" spc="0" normalizeH="0" baseline="0" dirty="0">
              <a:ln>
                <a:noFill/>
              </a:ln>
              <a:solidFill>
                <a:schemeClr val="bg1"/>
              </a:solidFill>
              <a:effectLst/>
              <a:uLnTx/>
              <a:uFillTx/>
            </a:endParaRPr>
          </a:p>
        </p:txBody>
      </p:sp>
      <p:pic>
        <p:nvPicPr>
          <p:cNvPr id="3" name="Picture 2">
            <a:extLst>
              <a:ext uri="{FF2B5EF4-FFF2-40B4-BE49-F238E27FC236}">
                <a16:creationId xmlns:a16="http://schemas.microsoft.com/office/drawing/2014/main" id="{A5C10742-C79A-18AD-0232-3914280802F5}"/>
              </a:ext>
            </a:extLst>
          </p:cNvPr>
          <p:cNvPicPr>
            <a:picLocks noChangeAspect="1"/>
          </p:cNvPicPr>
          <p:nvPr/>
        </p:nvPicPr>
        <p:blipFill>
          <a:blip r:embed="rId3"/>
          <a:stretch>
            <a:fillRect/>
          </a:stretch>
        </p:blipFill>
        <p:spPr>
          <a:xfrm>
            <a:off x="65315" y="419878"/>
            <a:ext cx="12014718" cy="6363477"/>
          </a:xfrm>
          <a:prstGeom prst="rect">
            <a:avLst/>
          </a:prstGeom>
        </p:spPr>
      </p:pic>
    </p:spTree>
    <p:extLst>
      <p:ext uri="{BB962C8B-B14F-4D97-AF65-F5344CB8AC3E}">
        <p14:creationId xmlns:p14="http://schemas.microsoft.com/office/powerpoint/2010/main" val="2998520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76687" y="21748"/>
            <a:ext cx="2927769" cy="506413"/>
          </a:xfrm>
        </p:spPr>
        <p:txBody>
          <a:bodyPr/>
          <a:lstStyle/>
          <a:p>
            <a:r>
              <a:rPr lang="en-US" sz="2400" b="1" dirty="0">
                <a:latin typeface="+mj-lt"/>
              </a:rPr>
              <a:t>Tableau Dashboard</a:t>
            </a:r>
          </a:p>
          <a:p>
            <a:endParaRPr lang="en-US" sz="2400" b="1" dirty="0"/>
          </a:p>
          <a:p>
            <a:endParaRPr lang="en-US" sz="2400" b="1" dirty="0"/>
          </a:p>
        </p:txBody>
      </p:sp>
      <p:sp>
        <p:nvSpPr>
          <p:cNvPr id="4" name="Footer Placeholder 3">
            <a:extLst>
              <a:ext uri="{FF2B5EF4-FFF2-40B4-BE49-F238E27FC236}">
                <a16:creationId xmlns:a16="http://schemas.microsoft.com/office/drawing/2014/main" id="{39CB1ACF-8F27-E766-B1CB-FC58BC47D7A9}"/>
              </a:ext>
            </a:extLst>
          </p:cNvPr>
          <p:cNvSpPr>
            <a:spLocks noGrp="1"/>
          </p:cNvSpPr>
          <p:nvPr>
            <p:ph type="ftr" sz="quarter" idx="76"/>
          </p:nvPr>
        </p:nvSpPr>
        <p:spPr>
          <a:xfrm>
            <a:off x="484632" y="6217920"/>
            <a:ext cx="4114800" cy="365125"/>
          </a:xfrm>
        </p:spPr>
        <p:txBody>
          <a:bodyPr/>
          <a:lstStyle/>
          <a:p>
            <a:r>
              <a:rPr lang="en-US" dirty="0"/>
              <a:t>Presentation Title</a:t>
            </a:r>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altLang="zh-CN" sz="1200" u="none" strike="noStrike" kern="1200" cap="none" spc="0" normalizeH="0" baseline="0" dirty="0">
              <a:ln>
                <a:noFill/>
              </a:ln>
              <a:solidFill>
                <a:schemeClr val="bg1"/>
              </a:solidFill>
              <a:effectLst/>
              <a:uLnTx/>
              <a:uFillTx/>
            </a:endParaRPr>
          </a:p>
        </p:txBody>
      </p:sp>
      <p:pic>
        <p:nvPicPr>
          <p:cNvPr id="3" name="Picture 2">
            <a:extLst>
              <a:ext uri="{FF2B5EF4-FFF2-40B4-BE49-F238E27FC236}">
                <a16:creationId xmlns:a16="http://schemas.microsoft.com/office/drawing/2014/main" id="{644B5DDC-240C-96FB-DF05-0B723F300CA3}"/>
              </a:ext>
            </a:extLst>
          </p:cNvPr>
          <p:cNvPicPr>
            <a:picLocks noChangeAspect="1"/>
          </p:cNvPicPr>
          <p:nvPr/>
        </p:nvPicPr>
        <p:blipFill>
          <a:blip r:embed="rId3"/>
          <a:stretch>
            <a:fillRect/>
          </a:stretch>
        </p:blipFill>
        <p:spPr>
          <a:xfrm>
            <a:off x="76688" y="419878"/>
            <a:ext cx="12034447" cy="6344816"/>
          </a:xfrm>
          <a:prstGeom prst="rect">
            <a:avLst/>
          </a:prstGeom>
        </p:spPr>
      </p:pic>
    </p:spTree>
    <p:extLst>
      <p:ext uri="{BB962C8B-B14F-4D97-AF65-F5344CB8AC3E}">
        <p14:creationId xmlns:p14="http://schemas.microsoft.com/office/powerpoint/2010/main" val="1652068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697915"/>
            <a:ext cx="10515600" cy="1205058"/>
          </a:xfrm>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19-08-2024</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dirty="0"/>
              <a:t>Project Kick-off Meeting</a:t>
            </a:r>
          </a:p>
          <a:p>
            <a:endParaRPr lang="en-US" altLang="zh-CN"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26-08-2024</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a:xfrm>
            <a:off x="3889942" y="2937719"/>
            <a:ext cx="1877575" cy="673228"/>
          </a:xfrm>
        </p:spPr>
        <p:txBody>
          <a:bodyPr/>
          <a:lstStyle/>
          <a:p>
            <a:pPr lvl="0"/>
            <a:r>
              <a:rPr lang="en-US" altLang="zh-CN" dirty="0"/>
              <a:t>Implementation of KPI’s using Excel &amp; SQL</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02-09-2024</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dirty="0"/>
              <a:t>Implementation of KPI’s using Tableau </a:t>
            </a:r>
          </a:p>
          <a:p>
            <a:endParaRPr lang="en-US" altLang="zh-CN"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09-09-2024</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Implementation of KPI’s using Power BI</a:t>
            </a:r>
          </a:p>
          <a:p>
            <a:endParaRPr lang="en-US" altLang="zh-CN"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16-09-2024</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Final Presentation of the Project</a:t>
            </a:r>
          </a:p>
          <a:p>
            <a:endParaRPr lang="en-US" altLang="zh-CN" dirty="0"/>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760906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2052734" y="121298"/>
            <a:ext cx="6599429" cy="656930"/>
          </a:xfrm>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a:xfrm>
            <a:off x="1564236" y="2308798"/>
            <a:ext cx="1886360" cy="2144668"/>
          </a:xfrm>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3655870" y="919911"/>
            <a:ext cx="8361959" cy="5228962"/>
          </a:xfrm>
        </p:spPr>
        <p:txBody>
          <a:bodyPr/>
          <a:lstStyle/>
          <a:p>
            <a:pPr>
              <a:lnSpc>
                <a:spcPct val="150000"/>
              </a:lnSpc>
            </a:pPr>
            <a:r>
              <a:rPr lang="en-US" dirty="0"/>
              <a:t>1.Improve Recruitment and Onboarding: Ensure that the recruitment process aligns candidates’ skills and expectations with the job and company culture. Enhance the onboarding process to make new employees feel welcome, informed, and well-prepared for their roles.</a:t>
            </a:r>
          </a:p>
          <a:p>
            <a:pPr>
              <a:lnSpc>
                <a:spcPct val="150000"/>
              </a:lnSpc>
            </a:pPr>
            <a:r>
              <a:rPr lang="en-US" dirty="0"/>
              <a:t>2. Competitive Compensation and Benefits: Offer competitive salaries and benefits to attract and retain top talent. Provide performance-based incentives, bonuses, and recognition programs to motivate employees.</a:t>
            </a:r>
          </a:p>
          <a:p>
            <a:pPr>
              <a:lnSpc>
                <a:spcPct val="150000"/>
              </a:lnSpc>
            </a:pPr>
            <a:r>
              <a:rPr lang="en-US" dirty="0"/>
              <a:t>3. Employee Development: Invest in training and development programs to help employees acquire new skills and advance in their careers within the company. Promote a learning culture and provide opportunities for skill-building and growth.</a:t>
            </a:r>
          </a:p>
          <a:p>
            <a:pPr>
              <a:lnSpc>
                <a:spcPct val="150000"/>
              </a:lnSpc>
            </a:pPr>
            <a:r>
              <a:rPr lang="en-US" dirty="0"/>
              <a:t>4. Work-Life Balance: Encourage a healthy work-life balance to prevent burnout and maintain employee well-being. Allow for flexible work arrangements, remote work, and family-friendly policies.</a:t>
            </a:r>
          </a:p>
          <a:p>
            <a:pPr>
              <a:lnSpc>
                <a:spcPct val="150000"/>
              </a:lnSpc>
            </a:pPr>
            <a:r>
              <a:rPr lang="en-US" dirty="0"/>
              <a:t>5. Communication and Feedback: Maintain open and transparent communication between employees and management. Collect and act on employee feedback to address concerns and make necessary improvements.</a:t>
            </a:r>
          </a:p>
          <a:p>
            <a:pPr>
              <a:lnSpc>
                <a:spcPct val="150000"/>
              </a:lnSpc>
            </a:pPr>
            <a:r>
              <a:rPr lang="en-US" dirty="0"/>
              <a:t>6. Recognition and Rewards: Implement a robust recognition program that acknowledges and appreciates employees for their contributions. Create a positive work environment where employees feel valued.</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Objective</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Dashboards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9456304" y="3048991"/>
            <a:ext cx="1913128" cy="608750"/>
          </a:xfrm>
        </p:spPr>
        <p:txBody>
          <a:bodyPr/>
          <a:lstStyle/>
          <a:p>
            <a:endParaRPr lang="en-US" dirty="0"/>
          </a:p>
          <a:p>
            <a:r>
              <a:rPr lang="en-US" dirty="0"/>
              <a:t>Timeline</a:t>
            </a:r>
          </a:p>
          <a:p>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67234" y="4851941"/>
            <a:ext cx="1913128" cy="855018"/>
          </a:xfrm>
        </p:spPr>
        <p:txBody>
          <a:bodyPr/>
          <a:lstStyle/>
          <a:p>
            <a:r>
              <a:rPr lang="en-US" dirty="0"/>
              <a:t>Summary</a:t>
            </a:r>
          </a:p>
          <a:p>
            <a:endParaRPr lang="en-US" dirty="0"/>
          </a:p>
        </p:txBody>
      </p:sp>
      <p:sp>
        <p:nvSpPr>
          <p:cNvPr id="2" name="Hexagon 1">
            <a:extLst>
              <a:ext uri="{FF2B5EF4-FFF2-40B4-BE49-F238E27FC236}">
                <a16:creationId xmlns:a16="http://schemas.microsoft.com/office/drawing/2014/main" id="{FC4AD27F-7180-056A-0EE2-DD071F316582}"/>
              </a:ext>
            </a:extLst>
          </p:cNvPr>
          <p:cNvSpPr/>
          <p:nvPr/>
        </p:nvSpPr>
        <p:spPr>
          <a:xfrm rot="1626347">
            <a:off x="5109417" y="2385013"/>
            <a:ext cx="2225041" cy="1954903"/>
          </a:xfrm>
          <a:prstGeom prst="hexag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Hexagon 2">
            <a:extLst>
              <a:ext uri="{FF2B5EF4-FFF2-40B4-BE49-F238E27FC236}">
                <a16:creationId xmlns:a16="http://schemas.microsoft.com/office/drawing/2014/main" id="{2EA0280D-6916-D4ED-D848-BC0D9A5A1DDF}"/>
              </a:ext>
            </a:extLst>
          </p:cNvPr>
          <p:cNvSpPr/>
          <p:nvPr/>
        </p:nvSpPr>
        <p:spPr>
          <a:xfrm rot="1691701">
            <a:off x="6143676" y="4176702"/>
            <a:ext cx="2237245" cy="1931065"/>
          </a:xfrm>
          <a:prstGeom prst="hexag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 Placeholder 15">
            <a:extLst>
              <a:ext uri="{FF2B5EF4-FFF2-40B4-BE49-F238E27FC236}">
                <a16:creationId xmlns:a16="http://schemas.microsoft.com/office/drawing/2014/main" id="{3962C5B8-C231-12CD-DF4F-0DF86E5D3AFF}"/>
              </a:ext>
            </a:extLst>
          </p:cNvPr>
          <p:cNvSpPr txBox="1">
            <a:spLocks/>
          </p:cNvSpPr>
          <p:nvPr/>
        </p:nvSpPr>
        <p:spPr>
          <a:xfrm>
            <a:off x="5265373" y="2985535"/>
            <a:ext cx="1913128" cy="900020"/>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KPIs Insights</a:t>
            </a:r>
          </a:p>
        </p:txBody>
      </p:sp>
      <p:sp>
        <p:nvSpPr>
          <p:cNvPr id="6" name="Text Placeholder 15">
            <a:extLst>
              <a:ext uri="{FF2B5EF4-FFF2-40B4-BE49-F238E27FC236}">
                <a16:creationId xmlns:a16="http://schemas.microsoft.com/office/drawing/2014/main" id="{C37C10E1-AC99-34BB-6ED4-F5C7426E1313}"/>
              </a:ext>
            </a:extLst>
          </p:cNvPr>
          <p:cNvSpPr txBox="1">
            <a:spLocks/>
          </p:cNvSpPr>
          <p:nvPr/>
        </p:nvSpPr>
        <p:spPr>
          <a:xfrm>
            <a:off x="6293661" y="4785439"/>
            <a:ext cx="1913128" cy="900020"/>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Text Placeholder 15">
            <a:extLst>
              <a:ext uri="{FF2B5EF4-FFF2-40B4-BE49-F238E27FC236}">
                <a16:creationId xmlns:a16="http://schemas.microsoft.com/office/drawing/2014/main" id="{3CB9F0BC-1298-8828-67DB-4C02C06ECE52}"/>
              </a:ext>
            </a:extLst>
          </p:cNvPr>
          <p:cNvSpPr txBox="1">
            <a:spLocks/>
          </p:cNvSpPr>
          <p:nvPr/>
        </p:nvSpPr>
        <p:spPr>
          <a:xfrm>
            <a:off x="6305734" y="4602758"/>
            <a:ext cx="1913128" cy="1054727"/>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Area of Focus</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2258008" y="110488"/>
            <a:ext cx="6599429" cy="656930"/>
          </a:xfrm>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a:xfrm>
            <a:off x="1564236" y="2308798"/>
            <a:ext cx="1886360" cy="2144668"/>
          </a:xfrm>
        </p:spPr>
      </p:pic>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3450596" y="830160"/>
            <a:ext cx="8604555" cy="5568067"/>
          </a:xfrm>
        </p:spPr>
        <p:txBody>
          <a:bodyPr/>
          <a:lstStyle/>
          <a:p>
            <a:r>
              <a:rPr lang="en-US" sz="1400" b="0" dirty="0"/>
              <a:t>7. Career Advancement Opportunities: Offer clear career progression paths and opportunities for employees to advance within the company. Promote from within whenever possible to motivate and retain top performers.</a:t>
            </a:r>
          </a:p>
          <a:p>
            <a:r>
              <a:rPr lang="en-US" sz="1400" b="0" dirty="0"/>
              <a:t>8. Leadership and Management: Train and support managers to be effective leaders who inspire and motivate their teams. Ensure that managers are approachable and empathetic to employee needs.</a:t>
            </a:r>
          </a:p>
          <a:p>
            <a:r>
              <a:rPr lang="en-US" sz="1400" b="0" dirty="0"/>
              <a:t>9. Wellness Programs: Promote employee health and well-being through wellness initiatives, mental health support, and stress management programs.</a:t>
            </a:r>
          </a:p>
          <a:p>
            <a:r>
              <a:rPr lang="en-US" sz="1400" b="0" dirty="0"/>
              <a:t>10. Exit Interviews: Conduct meaningful exit interviews to understand the reasons for employee departures and identify areas for improvement.</a:t>
            </a:r>
          </a:p>
          <a:p>
            <a:r>
              <a:rPr lang="en-US" sz="1400" b="0" dirty="0"/>
              <a:t>11. Employee Engagement Surveys: Regularly measure employee engagement and job satisfaction through surveys to proactively address concerns.</a:t>
            </a:r>
          </a:p>
          <a:p>
            <a:r>
              <a:rPr lang="en-US" sz="1400" b="0" dirty="0"/>
              <a:t>12. Retention Bonuses and Incentives: Consider offering retention bonuses or incentives to employees who have been with the company for a certain duration.</a:t>
            </a:r>
          </a:p>
          <a:p>
            <a:r>
              <a:rPr lang="en-US" sz="1400" b="0" dirty="0"/>
              <a:t>13. Talent Analytics: Use HR analytics to identify attrition patterns and anticipate potential issues. Address them before they lead to departures.</a:t>
            </a:r>
          </a:p>
          <a:p>
            <a:r>
              <a:rPr lang="en-US" sz="1400" b="0" dirty="0"/>
              <a:t>14. Employee Support Programs: Implement employee assistance programs to provide emotional and mental health support to employees facing personal challenges.</a:t>
            </a:r>
          </a:p>
          <a:p>
            <a:r>
              <a:rPr lang="en-US" sz="1400" b="0" dirty="0"/>
              <a:t>The suggestions provided above should prove beneficial in decreasing employee turnover within an organization and enhancing employee retention.</a:t>
            </a:r>
          </a:p>
          <a:p>
            <a:endParaRPr lang="en-US" sz="1100" b="0"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43467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sz="1600" dirty="0"/>
              <a:t>In conclusion, the company should explore </a:t>
            </a:r>
            <a:r>
              <a:rPr lang="en-US" sz="1600" b="1" dirty="0"/>
              <a:t>non-salary retention strategies</a:t>
            </a:r>
            <a:r>
              <a:rPr lang="en-US" sz="1600" dirty="0"/>
              <a:t>, such as improved leadership, career development, and employee engagement initiatives, particularly for higher-income brackets. Additionally, maintaining competitive compensation packages across all job roles is crucial for long-term workforce stability</a:t>
            </a:r>
            <a:r>
              <a:rPr lang="en-US" dirty="0"/>
              <a:t>.</a:t>
            </a: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023487" y="1684877"/>
            <a:ext cx="5055698" cy="1325563"/>
          </a:xfrm>
        </p:spPr>
        <p:txBody>
          <a:bodyPr/>
          <a:lstStyle/>
          <a:p>
            <a:pPr algn="ctr"/>
            <a:r>
              <a:rPr lang="en-US" sz="54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3" y="1469211"/>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2516475"/>
            <a:ext cx="5235427" cy="3247052"/>
          </a:xfrm>
        </p:spPr>
        <p:txBody>
          <a:bodyPr/>
          <a:lstStyle/>
          <a:p>
            <a:r>
              <a:rPr lang="en-US" sz="1600" dirty="0"/>
              <a:t>This project is all about analysis of data for employee attrition in an organization and the analysis is from the prospective of the HR department of the organization. This HR analytics project is aimed at providing HR managers and business leaders a comprehensive way to analyze and monitor employee data, and make data-driven decisions related to employee retention, development, and recruitment.</a:t>
            </a:r>
          </a:p>
          <a:p>
            <a:r>
              <a:rPr lang="en-US" sz="1600" dirty="0"/>
              <a:t>This help HR managers track progress toward reducing attrition. The chart includes legends and interactive filters to allow HR managers to drill down and explore the data further.</a:t>
            </a:r>
          </a:p>
          <a:p>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962261" y="0"/>
            <a:ext cx="622973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230085" y="2903080"/>
            <a:ext cx="1748912" cy="1070829"/>
          </a:xfrm>
        </p:spPr>
        <p:txBody>
          <a:bodyPr/>
          <a:lstStyle/>
          <a:p>
            <a:r>
              <a:rPr lang="en-US" dirty="0"/>
              <a:t>Technology used</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pic>
        <p:nvPicPr>
          <p:cNvPr id="3" name="Picture 2">
            <a:extLst>
              <a:ext uri="{FF2B5EF4-FFF2-40B4-BE49-F238E27FC236}">
                <a16:creationId xmlns:a16="http://schemas.microsoft.com/office/drawing/2014/main" id="{6178EEC1-C6FE-8E7F-D600-60F010DFC615}"/>
              </a:ext>
            </a:extLst>
          </p:cNvPr>
          <p:cNvPicPr>
            <a:picLocks noChangeAspect="1"/>
          </p:cNvPicPr>
          <p:nvPr/>
        </p:nvPicPr>
        <p:blipFill>
          <a:blip r:embed="rId5"/>
          <a:stretch>
            <a:fillRect/>
          </a:stretch>
        </p:blipFill>
        <p:spPr>
          <a:xfrm>
            <a:off x="6783355" y="555648"/>
            <a:ext cx="2015130" cy="1943081"/>
          </a:xfrm>
          <a:prstGeom prst="rect">
            <a:avLst/>
          </a:prstGeom>
        </p:spPr>
      </p:pic>
      <p:pic>
        <p:nvPicPr>
          <p:cNvPr id="5" name="Picture 4">
            <a:extLst>
              <a:ext uri="{FF2B5EF4-FFF2-40B4-BE49-F238E27FC236}">
                <a16:creationId xmlns:a16="http://schemas.microsoft.com/office/drawing/2014/main" id="{E06C3212-50C6-C512-5504-21053470166B}"/>
              </a:ext>
            </a:extLst>
          </p:cNvPr>
          <p:cNvPicPr>
            <a:picLocks noChangeAspect="1"/>
          </p:cNvPicPr>
          <p:nvPr/>
        </p:nvPicPr>
        <p:blipFill>
          <a:blip r:embed="rId6"/>
          <a:stretch>
            <a:fillRect/>
          </a:stretch>
        </p:blipFill>
        <p:spPr>
          <a:xfrm>
            <a:off x="9357435" y="1264774"/>
            <a:ext cx="1803142" cy="2164226"/>
          </a:xfrm>
          <a:prstGeom prst="rect">
            <a:avLst/>
          </a:prstGeom>
        </p:spPr>
      </p:pic>
      <p:pic>
        <p:nvPicPr>
          <p:cNvPr id="7" name="Picture 6">
            <a:extLst>
              <a:ext uri="{FF2B5EF4-FFF2-40B4-BE49-F238E27FC236}">
                <a16:creationId xmlns:a16="http://schemas.microsoft.com/office/drawing/2014/main" id="{2B8E474E-C652-3AAE-6EA1-4139D9B8B5A8}"/>
              </a:ext>
            </a:extLst>
          </p:cNvPr>
          <p:cNvPicPr>
            <a:picLocks noChangeAspect="1"/>
          </p:cNvPicPr>
          <p:nvPr/>
        </p:nvPicPr>
        <p:blipFill>
          <a:blip r:embed="rId7"/>
          <a:stretch>
            <a:fillRect/>
          </a:stretch>
        </p:blipFill>
        <p:spPr>
          <a:xfrm>
            <a:off x="6360752" y="2911781"/>
            <a:ext cx="2307387" cy="1677848"/>
          </a:xfrm>
          <a:prstGeom prst="rect">
            <a:avLst/>
          </a:prstGeom>
        </p:spPr>
      </p:pic>
      <p:pic>
        <p:nvPicPr>
          <p:cNvPr id="9" name="Picture 8">
            <a:extLst>
              <a:ext uri="{FF2B5EF4-FFF2-40B4-BE49-F238E27FC236}">
                <a16:creationId xmlns:a16="http://schemas.microsoft.com/office/drawing/2014/main" id="{369CF5A2-25D1-0CE0-0FCA-B45DF352993D}"/>
              </a:ext>
            </a:extLst>
          </p:cNvPr>
          <p:cNvPicPr>
            <a:picLocks noChangeAspect="1"/>
          </p:cNvPicPr>
          <p:nvPr/>
        </p:nvPicPr>
        <p:blipFill>
          <a:blip r:embed="rId8"/>
          <a:stretch>
            <a:fillRect/>
          </a:stretch>
        </p:blipFill>
        <p:spPr>
          <a:xfrm>
            <a:off x="8991697" y="3750705"/>
            <a:ext cx="2534618" cy="1600200"/>
          </a:xfrm>
          <a:prstGeom prst="rect">
            <a:avLst/>
          </a:prstGeom>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87829" y="507076"/>
            <a:ext cx="10515600" cy="1115434"/>
          </a:xfrm>
        </p:spPr>
        <p:txBody>
          <a:bodyPr/>
          <a:lstStyle/>
          <a:p>
            <a:pPr algn="l"/>
            <a:r>
              <a:rPr lang="en-IN" b="1" i="0" dirty="0">
                <a:effectLst/>
                <a:latin typeface="-apple-system"/>
              </a:rPr>
              <a:t>DATA CLEANING:</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altLang="zh-CN" sz="1200" u="none" strike="noStrike" kern="1200" cap="none" spc="0" normalizeH="0" baseline="0" dirty="0">
              <a:ln>
                <a:noFill/>
              </a:ln>
              <a:solidFill>
                <a:schemeClr val="bg1"/>
              </a:solidFill>
              <a:effectLst/>
              <a:uLnTx/>
              <a:uFillTx/>
            </a:endParaRPr>
          </a:p>
        </p:txBody>
      </p:sp>
      <p:sp>
        <p:nvSpPr>
          <p:cNvPr id="7" name="TextBox 6">
            <a:extLst>
              <a:ext uri="{FF2B5EF4-FFF2-40B4-BE49-F238E27FC236}">
                <a16:creationId xmlns:a16="http://schemas.microsoft.com/office/drawing/2014/main" id="{0253DE09-58D6-08C5-505D-96B119E45DF5}"/>
              </a:ext>
            </a:extLst>
          </p:cNvPr>
          <p:cNvSpPr txBox="1"/>
          <p:nvPr/>
        </p:nvSpPr>
        <p:spPr>
          <a:xfrm>
            <a:off x="587829" y="1799737"/>
            <a:ext cx="10832840" cy="3693319"/>
          </a:xfrm>
          <a:prstGeom prst="rect">
            <a:avLst/>
          </a:prstGeom>
        </p:spPr>
        <p:txBody>
          <a:bodyPr wrap="square" rtlCol="0">
            <a:spAutoFit/>
          </a:bodyPr>
          <a:lstStyle/>
          <a:p>
            <a:pPr algn="l">
              <a:lnSpc>
                <a:spcPct val="150000"/>
              </a:lnSpc>
              <a:buFont typeface="Arial" panose="020B0604020202020204" pitchFamily="34" charset="0"/>
              <a:buChar char="•"/>
            </a:pPr>
            <a:r>
              <a:rPr lang="en-US" b="0" i="0" dirty="0">
                <a:solidFill>
                  <a:schemeClr val="bg1"/>
                </a:solidFill>
                <a:effectLst/>
              </a:rPr>
              <a:t>Open Dataset in Excel and Make a Copy of Dataset for security purpose.</a:t>
            </a:r>
          </a:p>
          <a:p>
            <a:pPr algn="l">
              <a:lnSpc>
                <a:spcPct val="150000"/>
              </a:lnSpc>
              <a:buFont typeface="Arial" panose="020B0604020202020204" pitchFamily="34" charset="0"/>
              <a:buChar char="•"/>
            </a:pPr>
            <a:r>
              <a:rPr lang="en-US" b="0" i="0" dirty="0">
                <a:solidFill>
                  <a:schemeClr val="bg1"/>
                </a:solidFill>
                <a:effectLst/>
              </a:rPr>
              <a:t>Remove Duplicates.</a:t>
            </a:r>
          </a:p>
          <a:p>
            <a:pPr algn="l">
              <a:lnSpc>
                <a:spcPct val="150000"/>
              </a:lnSpc>
              <a:buFont typeface="Arial" panose="020B0604020202020204" pitchFamily="34" charset="0"/>
              <a:buChar char="•"/>
            </a:pPr>
            <a:r>
              <a:rPr lang="en-US" b="0" i="0" dirty="0">
                <a:solidFill>
                  <a:schemeClr val="bg1"/>
                </a:solidFill>
                <a:effectLst/>
              </a:rPr>
              <a:t>Change the formatting of necessary columns.</a:t>
            </a:r>
          </a:p>
          <a:p>
            <a:pPr algn="l">
              <a:lnSpc>
                <a:spcPct val="150000"/>
              </a:lnSpc>
              <a:buFont typeface="Arial" panose="020B0604020202020204" pitchFamily="34" charset="0"/>
              <a:buChar char="•"/>
            </a:pPr>
            <a:r>
              <a:rPr lang="en-US" b="0" i="0" dirty="0">
                <a:solidFill>
                  <a:schemeClr val="bg1"/>
                </a:solidFill>
                <a:effectLst/>
              </a:rPr>
              <a:t>Spell Check.</a:t>
            </a:r>
          </a:p>
          <a:p>
            <a:pPr algn="l">
              <a:lnSpc>
                <a:spcPct val="150000"/>
              </a:lnSpc>
              <a:buFont typeface="Arial" panose="020B0604020202020204" pitchFamily="34" charset="0"/>
              <a:buChar char="•"/>
            </a:pPr>
            <a:r>
              <a:rPr lang="en-US" b="0" i="0" dirty="0">
                <a:solidFill>
                  <a:schemeClr val="bg1"/>
                </a:solidFill>
                <a:effectLst/>
              </a:rPr>
              <a:t>Change Case - Lower/Upper/Proper.</a:t>
            </a:r>
          </a:p>
          <a:p>
            <a:pPr algn="l">
              <a:lnSpc>
                <a:spcPct val="150000"/>
              </a:lnSpc>
              <a:buFont typeface="Arial" panose="020B0604020202020204" pitchFamily="34" charset="0"/>
              <a:buChar char="•"/>
            </a:pPr>
            <a:r>
              <a:rPr lang="en-US" b="0" i="0" dirty="0">
                <a:solidFill>
                  <a:schemeClr val="bg1"/>
                </a:solidFill>
                <a:effectLst/>
              </a:rPr>
              <a:t>Trim the unwanted spaces.</a:t>
            </a:r>
          </a:p>
          <a:p>
            <a:pPr algn="l">
              <a:lnSpc>
                <a:spcPct val="150000"/>
              </a:lnSpc>
              <a:buFont typeface="Arial" panose="020B0604020202020204" pitchFamily="34" charset="0"/>
              <a:buChar char="•"/>
            </a:pPr>
            <a:r>
              <a:rPr lang="en-US" b="0" i="0" dirty="0">
                <a:solidFill>
                  <a:schemeClr val="bg1"/>
                </a:solidFill>
                <a:effectLst/>
              </a:rPr>
              <a:t>Remove null values if its not going to affect the result.</a:t>
            </a:r>
          </a:p>
          <a:p>
            <a:pPr algn="l">
              <a:lnSpc>
                <a:spcPct val="150000"/>
              </a:lnSpc>
              <a:buFont typeface="Arial" panose="020B0604020202020204" pitchFamily="34" charset="0"/>
              <a:buChar char="•"/>
            </a:pPr>
            <a:r>
              <a:rPr lang="en-US" b="0" i="0" dirty="0">
                <a:solidFill>
                  <a:schemeClr val="bg1"/>
                </a:solidFill>
                <a:effectLst/>
              </a:rPr>
              <a:t>Find &amp; Replace.</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136779" y="3076492"/>
            <a:ext cx="1935524" cy="1070829"/>
          </a:xfrm>
        </p:spPr>
        <p:txBody>
          <a:bodyPr/>
          <a:lstStyle/>
          <a:p>
            <a:r>
              <a:rPr lang="en-US" sz="2400" dirty="0"/>
              <a:t>Objectives</a:t>
            </a:r>
          </a:p>
          <a:p>
            <a:endParaRPr lang="en-US" sz="2400"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TextBox 1">
            <a:extLst>
              <a:ext uri="{FF2B5EF4-FFF2-40B4-BE49-F238E27FC236}">
                <a16:creationId xmlns:a16="http://schemas.microsoft.com/office/drawing/2014/main" id="{6C5CE272-5282-9FB8-D4CB-AC1047F52D99}"/>
              </a:ext>
            </a:extLst>
          </p:cNvPr>
          <p:cNvSpPr txBox="1"/>
          <p:nvPr/>
        </p:nvSpPr>
        <p:spPr>
          <a:xfrm>
            <a:off x="6438121" y="1390261"/>
            <a:ext cx="5523723" cy="3372462"/>
          </a:xfrm>
          <a:prstGeom prst="rect">
            <a:avLst/>
          </a:prstGeom>
        </p:spPr>
        <p:txBody>
          <a:bodyPr wrap="square" rtlCol="0">
            <a:spAutoFit/>
          </a:bodyPr>
          <a:lstStyle/>
          <a:p>
            <a:pPr marL="285750" indent="-285750">
              <a:lnSpc>
                <a:spcPct val="150000"/>
              </a:lnSpc>
              <a:spcBef>
                <a:spcPts val="0"/>
              </a:spcBef>
              <a:buFont typeface="Arial" panose="020B0604020202020204" pitchFamily="34" charset="0"/>
              <a:buChar char="•"/>
            </a:pPr>
            <a:r>
              <a:rPr lang="en-US" sz="1800" dirty="0">
                <a:solidFill>
                  <a:prstClr val="white"/>
                </a:solidFill>
                <a:ea typeface="微软雅黑"/>
                <a:cs typeface="Posterama" panose="020B0504020200020000" pitchFamily="34" charset="0"/>
              </a:rPr>
              <a:t>Thorough understanding of the attrition trends.</a:t>
            </a:r>
          </a:p>
          <a:p>
            <a:pPr marL="285750" indent="-285750">
              <a:lnSpc>
                <a:spcPct val="150000"/>
              </a:lnSpc>
              <a:spcBef>
                <a:spcPts val="0"/>
              </a:spcBef>
              <a:buFont typeface="Arial" panose="020B0604020202020204" pitchFamily="34" charset="0"/>
              <a:buChar char="•"/>
            </a:pPr>
            <a:r>
              <a:rPr lang="en-US" sz="1800" dirty="0">
                <a:solidFill>
                  <a:prstClr val="white"/>
                </a:solidFill>
                <a:ea typeface="微软雅黑"/>
                <a:cs typeface="Posterama" panose="020B0504020200020000" pitchFamily="34" charset="0"/>
              </a:rPr>
              <a:t> To identify patterns and potential factors that contribute to attrition.</a:t>
            </a:r>
          </a:p>
          <a:p>
            <a:pPr marL="285750" indent="-285750">
              <a:lnSpc>
                <a:spcPct val="150000"/>
              </a:lnSpc>
              <a:spcBef>
                <a:spcPts val="0"/>
              </a:spcBef>
              <a:buFont typeface="Arial" panose="020B0604020202020204" pitchFamily="34" charset="0"/>
              <a:buChar char="•"/>
            </a:pPr>
            <a:r>
              <a:rPr lang="en-US" sz="1800" dirty="0">
                <a:solidFill>
                  <a:prstClr val="white"/>
                </a:solidFill>
                <a:ea typeface="微软雅黑"/>
                <a:cs typeface="Posterama" panose="020B0504020200020000" pitchFamily="34" charset="0"/>
              </a:rPr>
              <a:t>Potential implications and strategies for addressing attrition.</a:t>
            </a:r>
          </a:p>
          <a:p>
            <a:pPr marL="285750" indent="-285750">
              <a:lnSpc>
                <a:spcPct val="150000"/>
              </a:lnSpc>
              <a:spcBef>
                <a:spcPts val="0"/>
              </a:spcBef>
              <a:buFont typeface="Arial" panose="020B0604020202020204" pitchFamily="34" charset="0"/>
              <a:buChar char="•"/>
            </a:pPr>
            <a:r>
              <a:rPr lang="en-US" sz="1800" dirty="0">
                <a:solidFill>
                  <a:prstClr val="white"/>
                </a:solidFill>
                <a:ea typeface="微软雅黑"/>
                <a:cs typeface="Posterama" panose="020B0504020200020000" pitchFamily="34" charset="0"/>
              </a:rPr>
              <a:t>Building dashboard - will elevate simple metrics, by linking them to one another and visualizing them as a whole.</a:t>
            </a:r>
            <a:endParaRPr lang="en-IN" sz="1800" dirty="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1219508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324634"/>
            <a:ext cx="10889796" cy="762029"/>
          </a:xfrm>
        </p:spPr>
        <p:txBody>
          <a:bodyPr/>
          <a:lstStyle/>
          <a:p>
            <a:r>
              <a:rPr lang="en-US" dirty="0"/>
              <a:t>KPIs</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graphicFrame>
        <p:nvGraphicFramePr>
          <p:cNvPr id="10" name="Diagram 9">
            <a:extLst>
              <a:ext uri="{FF2B5EF4-FFF2-40B4-BE49-F238E27FC236}">
                <a16:creationId xmlns:a16="http://schemas.microsoft.com/office/drawing/2014/main" id="{3D71467A-494F-5D74-D597-1B0C7B403C1C}"/>
              </a:ext>
            </a:extLst>
          </p:cNvPr>
          <p:cNvGraphicFramePr/>
          <p:nvPr>
            <p:extLst>
              <p:ext uri="{D42A27DB-BD31-4B8C-83A1-F6EECF244321}">
                <p14:modId xmlns:p14="http://schemas.microsoft.com/office/powerpoint/2010/main" val="1179016536"/>
              </p:ext>
            </p:extLst>
          </p:nvPr>
        </p:nvGraphicFramePr>
        <p:xfrm>
          <a:off x="1964020" y="1166327"/>
          <a:ext cx="7931020" cy="4282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602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204712" y="340269"/>
            <a:ext cx="5524284" cy="506413"/>
          </a:xfrm>
        </p:spPr>
        <p:txBody>
          <a:bodyPr/>
          <a:lstStyle/>
          <a:p>
            <a:r>
              <a:rPr lang="en-US" sz="2400" dirty="0"/>
              <a:t>HR analytics Employee Retention Project</a:t>
            </a:r>
          </a:p>
          <a:p>
            <a:endParaRPr lang="en-US" sz="1600" dirty="0"/>
          </a:p>
          <a:p>
            <a:endParaRPr lang="en-US" sz="1600"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
        <p:nvSpPr>
          <p:cNvPr id="5" name="TextBox 4">
            <a:extLst>
              <a:ext uri="{FF2B5EF4-FFF2-40B4-BE49-F238E27FC236}">
                <a16:creationId xmlns:a16="http://schemas.microsoft.com/office/drawing/2014/main" id="{D30AB0DB-57B4-6448-03E4-9B60E496E27E}"/>
              </a:ext>
            </a:extLst>
          </p:cNvPr>
          <p:cNvSpPr txBox="1"/>
          <p:nvPr/>
        </p:nvSpPr>
        <p:spPr>
          <a:xfrm>
            <a:off x="2845836" y="1568773"/>
            <a:ext cx="6583934" cy="3365024"/>
          </a:xfrm>
          <a:prstGeom prst="rect">
            <a:avLst/>
          </a:prstGeom>
        </p:spPr>
        <p:txBody>
          <a:bodyPr wrap="square" rtlCol="0">
            <a:spAutoFit/>
          </a:bodyPr>
          <a:lstStyle/>
          <a:p>
            <a:pPr marL="0" indent="0">
              <a:lnSpc>
                <a:spcPct val="150000"/>
              </a:lnSpc>
              <a:spcBef>
                <a:spcPts val="0"/>
              </a:spcBef>
              <a:buFontTx/>
              <a:buNone/>
            </a:pPr>
            <a:r>
              <a:rPr lang="en-US" dirty="0">
                <a:solidFill>
                  <a:prstClr val="white"/>
                </a:solidFill>
                <a:ea typeface="微软雅黑"/>
                <a:cs typeface="Arial" panose="020B0604020202020204" pitchFamily="34" charset="0"/>
              </a:rPr>
              <a:t>There were 24941 females and 25059 males among a total of 50000 employees. </a:t>
            </a:r>
          </a:p>
          <a:p>
            <a:pPr marL="0" indent="0">
              <a:lnSpc>
                <a:spcPct val="150000"/>
              </a:lnSpc>
              <a:spcBef>
                <a:spcPts val="0"/>
              </a:spcBef>
              <a:buFontTx/>
              <a:buNone/>
            </a:pPr>
            <a:r>
              <a:rPr lang="en-US" dirty="0">
                <a:solidFill>
                  <a:prstClr val="white"/>
                </a:solidFill>
                <a:ea typeface="微软雅黑"/>
                <a:cs typeface="Arial" panose="020B0604020202020204" pitchFamily="34" charset="0"/>
              </a:rPr>
              <a:t>Out of these 50000 employees, 25105 decided to leave the organization, while 24895 are the active employees.</a:t>
            </a:r>
          </a:p>
          <a:p>
            <a:pPr marL="0" indent="0">
              <a:lnSpc>
                <a:spcPct val="150000"/>
              </a:lnSpc>
              <a:spcBef>
                <a:spcPts val="0"/>
              </a:spcBef>
              <a:buFontTx/>
              <a:buNone/>
            </a:pPr>
            <a:r>
              <a:rPr lang="en-US" dirty="0">
                <a:solidFill>
                  <a:prstClr val="white"/>
                </a:solidFill>
                <a:ea typeface="微软雅黑"/>
                <a:cs typeface="Arial" panose="020B0604020202020204" pitchFamily="34" charset="0"/>
              </a:rPr>
              <a:t>The company experienced an overall attrition rate of 50.21%.</a:t>
            </a:r>
          </a:p>
          <a:p>
            <a:pPr marL="0" indent="0">
              <a:lnSpc>
                <a:spcPct val="150000"/>
              </a:lnSpc>
              <a:spcBef>
                <a:spcPts val="0"/>
              </a:spcBef>
              <a:buFontTx/>
              <a:buNone/>
            </a:pPr>
            <a:r>
              <a:rPr lang="en-US" sz="1800" dirty="0">
                <a:solidFill>
                  <a:prstClr val="white"/>
                </a:solidFill>
                <a:ea typeface="微软雅黑"/>
                <a:cs typeface="Arial" panose="020B0604020202020204" pitchFamily="34" charset="0"/>
              </a:rPr>
              <a:t>The average hourly rate is 115.4 while maximum hourly rate is 200.</a:t>
            </a:r>
          </a:p>
          <a:p>
            <a:pPr marL="0" indent="0">
              <a:lnSpc>
                <a:spcPct val="150000"/>
              </a:lnSpc>
              <a:spcBef>
                <a:spcPts val="0"/>
              </a:spcBef>
              <a:buFontTx/>
              <a:buNone/>
            </a:pPr>
            <a:r>
              <a:rPr lang="en-US" dirty="0">
                <a:solidFill>
                  <a:prstClr val="white"/>
                </a:solidFill>
                <a:ea typeface="微软雅黑"/>
                <a:cs typeface="Arial" panose="020B0604020202020204" pitchFamily="34" charset="0"/>
              </a:rPr>
              <a:t>The average age of employees is 39.</a:t>
            </a:r>
            <a:endParaRPr lang="en-IN" sz="1800" dirty="0">
              <a:solidFill>
                <a:prstClr val="white"/>
              </a:solidFill>
              <a:ea typeface="微软雅黑"/>
              <a:cs typeface="Arial" panose="020B0604020202020204" pitchFamily="34" charset="0"/>
            </a:endParaRPr>
          </a:p>
        </p:txBody>
      </p:sp>
      <p:pic>
        <p:nvPicPr>
          <p:cNvPr id="7" name="Picture 6">
            <a:extLst>
              <a:ext uri="{FF2B5EF4-FFF2-40B4-BE49-F238E27FC236}">
                <a16:creationId xmlns:a16="http://schemas.microsoft.com/office/drawing/2014/main" id="{ED3EF25D-770A-F588-2662-B89964A04777}"/>
              </a:ext>
            </a:extLst>
          </p:cNvPr>
          <p:cNvPicPr>
            <a:picLocks noChangeAspect="1"/>
          </p:cNvPicPr>
          <p:nvPr/>
        </p:nvPicPr>
        <p:blipFill>
          <a:blip r:embed="rId3"/>
          <a:stretch>
            <a:fillRect/>
          </a:stretch>
        </p:blipFill>
        <p:spPr>
          <a:xfrm>
            <a:off x="204712" y="1477829"/>
            <a:ext cx="2152950" cy="1069427"/>
          </a:xfrm>
          <a:prstGeom prst="rect">
            <a:avLst/>
          </a:prstGeom>
        </p:spPr>
      </p:pic>
      <p:pic>
        <p:nvPicPr>
          <p:cNvPr id="9" name="Picture 8">
            <a:extLst>
              <a:ext uri="{FF2B5EF4-FFF2-40B4-BE49-F238E27FC236}">
                <a16:creationId xmlns:a16="http://schemas.microsoft.com/office/drawing/2014/main" id="{5FB3CECB-DDE8-3434-0545-AD435D0EC424}"/>
              </a:ext>
            </a:extLst>
          </p:cNvPr>
          <p:cNvPicPr>
            <a:picLocks noChangeAspect="1"/>
          </p:cNvPicPr>
          <p:nvPr/>
        </p:nvPicPr>
        <p:blipFill>
          <a:blip r:embed="rId4"/>
          <a:stretch>
            <a:fillRect/>
          </a:stretch>
        </p:blipFill>
        <p:spPr>
          <a:xfrm>
            <a:off x="204712" y="2890789"/>
            <a:ext cx="2152950" cy="1220253"/>
          </a:xfrm>
          <a:prstGeom prst="rect">
            <a:avLst/>
          </a:prstGeom>
        </p:spPr>
      </p:pic>
      <p:pic>
        <p:nvPicPr>
          <p:cNvPr id="11" name="Picture 10">
            <a:extLst>
              <a:ext uri="{FF2B5EF4-FFF2-40B4-BE49-F238E27FC236}">
                <a16:creationId xmlns:a16="http://schemas.microsoft.com/office/drawing/2014/main" id="{8324D158-4DD4-3996-207E-517CF1190800}"/>
              </a:ext>
            </a:extLst>
          </p:cNvPr>
          <p:cNvPicPr>
            <a:picLocks noChangeAspect="1"/>
          </p:cNvPicPr>
          <p:nvPr/>
        </p:nvPicPr>
        <p:blipFill>
          <a:blip r:embed="rId5"/>
          <a:stretch>
            <a:fillRect/>
          </a:stretch>
        </p:blipFill>
        <p:spPr>
          <a:xfrm>
            <a:off x="204712" y="4454575"/>
            <a:ext cx="2152950" cy="1095528"/>
          </a:xfrm>
          <a:prstGeom prst="rect">
            <a:avLst/>
          </a:prstGeom>
        </p:spPr>
      </p:pic>
      <p:pic>
        <p:nvPicPr>
          <p:cNvPr id="13" name="Picture 12">
            <a:extLst>
              <a:ext uri="{FF2B5EF4-FFF2-40B4-BE49-F238E27FC236}">
                <a16:creationId xmlns:a16="http://schemas.microsoft.com/office/drawing/2014/main" id="{256B6EBF-607D-E3AB-6826-2C0A5B8918F7}"/>
              </a:ext>
            </a:extLst>
          </p:cNvPr>
          <p:cNvPicPr>
            <a:picLocks noChangeAspect="1"/>
          </p:cNvPicPr>
          <p:nvPr/>
        </p:nvPicPr>
        <p:blipFill>
          <a:blip r:embed="rId6"/>
          <a:stretch>
            <a:fillRect/>
          </a:stretch>
        </p:blipFill>
        <p:spPr>
          <a:xfrm>
            <a:off x="9834338" y="1477828"/>
            <a:ext cx="2152950" cy="1069427"/>
          </a:xfrm>
          <a:prstGeom prst="rect">
            <a:avLst/>
          </a:prstGeom>
        </p:spPr>
      </p:pic>
      <p:pic>
        <p:nvPicPr>
          <p:cNvPr id="15" name="Picture 14">
            <a:extLst>
              <a:ext uri="{FF2B5EF4-FFF2-40B4-BE49-F238E27FC236}">
                <a16:creationId xmlns:a16="http://schemas.microsoft.com/office/drawing/2014/main" id="{96B429B6-F74B-45FD-B7F6-D4FC7494E874}"/>
              </a:ext>
            </a:extLst>
          </p:cNvPr>
          <p:cNvPicPr>
            <a:picLocks noChangeAspect="1"/>
          </p:cNvPicPr>
          <p:nvPr/>
        </p:nvPicPr>
        <p:blipFill>
          <a:blip r:embed="rId7"/>
          <a:stretch>
            <a:fillRect/>
          </a:stretch>
        </p:blipFill>
        <p:spPr>
          <a:xfrm>
            <a:off x="9834338" y="4536246"/>
            <a:ext cx="2152950" cy="1013857"/>
          </a:xfrm>
          <a:prstGeom prst="rect">
            <a:avLst/>
          </a:prstGeom>
        </p:spPr>
      </p:pic>
      <p:pic>
        <p:nvPicPr>
          <p:cNvPr id="17" name="Picture 16">
            <a:extLst>
              <a:ext uri="{FF2B5EF4-FFF2-40B4-BE49-F238E27FC236}">
                <a16:creationId xmlns:a16="http://schemas.microsoft.com/office/drawing/2014/main" id="{4C03154C-059D-C12B-04FC-5C46083C717E}"/>
              </a:ext>
            </a:extLst>
          </p:cNvPr>
          <p:cNvPicPr>
            <a:picLocks noChangeAspect="1"/>
          </p:cNvPicPr>
          <p:nvPr/>
        </p:nvPicPr>
        <p:blipFill>
          <a:blip r:embed="rId8"/>
          <a:stretch>
            <a:fillRect/>
          </a:stretch>
        </p:blipFill>
        <p:spPr>
          <a:xfrm>
            <a:off x="9834338" y="3015514"/>
            <a:ext cx="2152950" cy="1095528"/>
          </a:xfrm>
          <a:prstGeom prst="rect">
            <a:avLst/>
          </a:prstGeom>
        </p:spPr>
      </p:pic>
    </p:spTree>
    <p:extLst>
      <p:ext uri="{BB962C8B-B14F-4D97-AF65-F5344CB8AC3E}">
        <p14:creationId xmlns:p14="http://schemas.microsoft.com/office/powerpoint/2010/main" val="3341581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3145534" y="386554"/>
            <a:ext cx="6185078" cy="506413"/>
          </a:xfrm>
        </p:spPr>
        <p:txBody>
          <a:bodyPr/>
          <a:lstStyle/>
          <a:p>
            <a:pPr algn="ctr"/>
            <a:r>
              <a:rPr lang="en-IN" sz="2400" b="1" dirty="0">
                <a:latin typeface="+mj-lt"/>
              </a:rPr>
              <a:t>1.Average Attrition rate for all Departments</a:t>
            </a:r>
          </a:p>
          <a:p>
            <a:endParaRPr lang="en-US" sz="2400" b="1" dirty="0"/>
          </a:p>
          <a:p>
            <a:endParaRPr lang="en-US"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sp>
        <p:nvSpPr>
          <p:cNvPr id="77" name="Rectangle 2">
            <a:extLst>
              <a:ext uri="{FF2B5EF4-FFF2-40B4-BE49-F238E27FC236}">
                <a16:creationId xmlns:a16="http://schemas.microsoft.com/office/drawing/2014/main" id="{BB3E9816-D4B5-21EB-13A2-B193E4AFEE9F}"/>
              </a:ext>
            </a:extLst>
          </p:cNvPr>
          <p:cNvSpPr>
            <a:spLocks noChangeArrowheads="1"/>
          </p:cNvSpPr>
          <p:nvPr/>
        </p:nvSpPr>
        <p:spPr bwMode="auto">
          <a:xfrm>
            <a:off x="5187819" y="1019845"/>
            <a:ext cx="6680720" cy="507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lang="en-US" altLang="en-US" sz="1600" dirty="0">
                <a:solidFill>
                  <a:schemeClr val="bg1"/>
                </a:solidFill>
              </a:rPr>
              <a:t>T</a:t>
            </a:r>
            <a:r>
              <a:rPr kumimoji="0" lang="en-US" altLang="en-US" sz="1600" b="0" i="0" u="none" strike="noStrike" cap="none" normalizeH="0" baseline="0" dirty="0">
                <a:ln>
                  <a:noFill/>
                </a:ln>
                <a:solidFill>
                  <a:schemeClr val="bg1"/>
                </a:solidFill>
                <a:effectLst/>
              </a:rPr>
              <a:t>he chart shows the average attrition rate (employee turnover) for different departments.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bg1"/>
                </a:solidFill>
                <a:effectLst/>
              </a:rPr>
              <a:t>The rates across departments are fairly close, with all hovering around 49-51%.</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Hardware</a:t>
            </a:r>
            <a:r>
              <a:rPr kumimoji="0" lang="en-US" altLang="en-US" sz="1600" b="0" i="0" u="none" strike="noStrike" cap="none" normalizeH="0" baseline="0" dirty="0">
                <a:ln>
                  <a:noFill/>
                </a:ln>
                <a:solidFill>
                  <a:schemeClr val="bg1"/>
                </a:solidFill>
                <a:effectLst/>
              </a:rPr>
              <a:t>: 49.44%</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Human Resources</a:t>
            </a:r>
            <a:r>
              <a:rPr kumimoji="0" lang="en-US" altLang="en-US" sz="1600" b="0" i="0" u="none" strike="noStrike" cap="none" normalizeH="0" baseline="0" dirty="0">
                <a:ln>
                  <a:noFill/>
                </a:ln>
                <a:solidFill>
                  <a:schemeClr val="bg1"/>
                </a:solidFill>
                <a:effectLst/>
              </a:rPr>
              <a:t>: 49.86%</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Research &amp; Development</a:t>
            </a:r>
            <a:r>
              <a:rPr kumimoji="0" lang="en-US" altLang="en-US" sz="1600" b="0" i="0" u="none" strike="noStrike" cap="none" normalizeH="0" baseline="0" dirty="0">
                <a:ln>
                  <a:noFill/>
                </a:ln>
                <a:solidFill>
                  <a:schemeClr val="bg1"/>
                </a:solidFill>
                <a:effectLst/>
              </a:rPr>
              <a:t>: 51.21% (highest)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Sales</a:t>
            </a:r>
            <a:r>
              <a:rPr kumimoji="0" lang="en-US" altLang="en-US" sz="1600" b="0" i="0" u="none" strike="noStrike" cap="none" normalizeH="0" baseline="0" dirty="0">
                <a:ln>
                  <a:noFill/>
                </a:ln>
                <a:solidFill>
                  <a:schemeClr val="bg1"/>
                </a:solidFill>
                <a:effectLst/>
              </a:rPr>
              <a:t>: 50.02%</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Software</a:t>
            </a:r>
            <a:r>
              <a:rPr kumimoji="0" lang="en-US" altLang="en-US" sz="1600" b="0" i="0" u="none" strike="noStrike" cap="none" normalizeH="0" baseline="0" dirty="0">
                <a:ln>
                  <a:noFill/>
                </a:ln>
                <a:solidFill>
                  <a:schemeClr val="bg1"/>
                </a:solidFill>
                <a:effectLst/>
              </a:rPr>
              <a:t>: 50.54%</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Support</a:t>
            </a:r>
            <a:r>
              <a:rPr kumimoji="0" lang="en-US" altLang="en-US" sz="1600" b="0" i="0" u="none" strike="noStrike" cap="none" normalizeH="0" baseline="0" dirty="0">
                <a:ln>
                  <a:noFill/>
                </a:ln>
                <a:solidFill>
                  <a:schemeClr val="bg1"/>
                </a:solidFill>
                <a:effectLst/>
              </a:rPr>
              <a:t>: 50.19%</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rPr>
              <a:t>Insight</a:t>
            </a:r>
            <a:r>
              <a:rPr kumimoji="0" lang="en-US" altLang="en-US" sz="1600" b="0" i="0" u="none" strike="noStrike" cap="none" normalizeH="0" baseline="0" dirty="0">
                <a:ln>
                  <a:noFill/>
                </a:ln>
                <a:solidFill>
                  <a:schemeClr val="bg1"/>
                </a:solidFill>
                <a:effectLst/>
              </a:rPr>
              <a:t>: Employee turnover is quite balanced across departments, with R&amp;D having the highest attrition rate and Hardware the lowest, though the difference is marginal. </a:t>
            </a:r>
          </a:p>
        </p:txBody>
      </p:sp>
      <p:pic>
        <p:nvPicPr>
          <p:cNvPr id="78" name="Picture 77">
            <a:extLst>
              <a:ext uri="{FF2B5EF4-FFF2-40B4-BE49-F238E27FC236}">
                <a16:creationId xmlns:a16="http://schemas.microsoft.com/office/drawing/2014/main" id="{B251E76E-B782-81DE-CFEF-E3804A4F38A6}"/>
              </a:ext>
            </a:extLst>
          </p:cNvPr>
          <p:cNvPicPr>
            <a:picLocks noChangeAspect="1"/>
          </p:cNvPicPr>
          <p:nvPr/>
        </p:nvPicPr>
        <p:blipFill>
          <a:blip r:embed="rId3"/>
          <a:stretch>
            <a:fillRect/>
          </a:stretch>
        </p:blipFill>
        <p:spPr>
          <a:xfrm>
            <a:off x="141263" y="1502229"/>
            <a:ext cx="4617350" cy="3577285"/>
          </a:xfrm>
          <a:prstGeom prst="rect">
            <a:avLst/>
          </a:prstGeom>
        </p:spPr>
      </p:pic>
    </p:spTree>
    <p:extLst>
      <p:ext uri="{BB962C8B-B14F-4D97-AF65-F5344CB8AC3E}">
        <p14:creationId xmlns:p14="http://schemas.microsoft.com/office/powerpoint/2010/main" val="3157109385"/>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183</TotalTime>
  <Words>1663</Words>
  <Application>Microsoft Office PowerPoint</Application>
  <PresentationFormat>Widescreen</PresentationFormat>
  <Paragraphs>173</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等线</vt:lpstr>
      <vt:lpstr>微软雅黑</vt:lpstr>
      <vt:lpstr>Abadi</vt:lpstr>
      <vt:lpstr>-apple-system</vt:lpstr>
      <vt:lpstr>Arial</vt:lpstr>
      <vt:lpstr>Calibri</vt:lpstr>
      <vt:lpstr>Posterama</vt:lpstr>
      <vt:lpstr>Posterama Text Black</vt:lpstr>
      <vt:lpstr>Posterama Text SemiBold</vt:lpstr>
      <vt:lpstr>Custom</vt:lpstr>
      <vt:lpstr>HR Analytics Employee Retention</vt:lpstr>
      <vt:lpstr>Agenda</vt:lpstr>
      <vt:lpstr>Introduction</vt:lpstr>
      <vt:lpstr>PowerPoint Presentation</vt:lpstr>
      <vt:lpstr>DATA CLEANING:</vt:lpstr>
      <vt:lpstr>PowerPoint Presentation</vt:lpstr>
      <vt:lpstr>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vt:lpstr>
      <vt:lpstr>Areas of focus</vt:lpstr>
      <vt:lpstr>Areas of focus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Nikita Mendhe</dc:creator>
  <cp:lastModifiedBy>Nikita Mendhe</cp:lastModifiedBy>
  <cp:revision>4</cp:revision>
  <dcterms:created xsi:type="dcterms:W3CDTF">2024-09-14T09:51:30Z</dcterms:created>
  <dcterms:modified xsi:type="dcterms:W3CDTF">2024-09-17T05:21:53Z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